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1" r:id="rId1"/>
  </p:sldMasterIdLst>
  <p:notesMasterIdLst>
    <p:notesMasterId r:id="rId41"/>
  </p:notesMasterIdLst>
  <p:sldIdLst>
    <p:sldId id="256" r:id="rId2"/>
    <p:sldId id="310" r:id="rId3"/>
    <p:sldId id="257" r:id="rId4"/>
    <p:sldId id="284" r:id="rId5"/>
    <p:sldId id="258" r:id="rId6"/>
    <p:sldId id="327" r:id="rId7"/>
    <p:sldId id="313" r:id="rId8"/>
    <p:sldId id="259" r:id="rId9"/>
    <p:sldId id="260" r:id="rId10"/>
    <p:sldId id="280" r:id="rId11"/>
    <p:sldId id="279" r:id="rId12"/>
    <p:sldId id="278" r:id="rId13"/>
    <p:sldId id="282" r:id="rId14"/>
    <p:sldId id="283" r:id="rId15"/>
    <p:sldId id="268" r:id="rId16"/>
    <p:sldId id="269" r:id="rId17"/>
    <p:sldId id="299" r:id="rId18"/>
    <p:sldId id="300" r:id="rId19"/>
    <p:sldId id="301" r:id="rId20"/>
    <p:sldId id="309" r:id="rId21"/>
    <p:sldId id="302" r:id="rId22"/>
    <p:sldId id="315" r:id="rId23"/>
    <p:sldId id="292" r:id="rId24"/>
    <p:sldId id="314" r:id="rId25"/>
    <p:sldId id="326" r:id="rId26"/>
    <p:sldId id="320" r:id="rId27"/>
    <p:sldId id="321" r:id="rId28"/>
    <p:sldId id="322" r:id="rId29"/>
    <p:sldId id="323" r:id="rId30"/>
    <p:sldId id="324" r:id="rId31"/>
    <p:sldId id="325" r:id="rId32"/>
    <p:sldId id="261" r:id="rId33"/>
    <p:sldId id="285" r:id="rId34"/>
    <p:sldId id="328" r:id="rId35"/>
    <p:sldId id="262" r:id="rId36"/>
    <p:sldId id="263" r:id="rId37"/>
    <p:sldId id="291" r:id="rId38"/>
    <p:sldId id="317" r:id="rId39"/>
    <p:sldId id="318" r:id="rId40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0FBFE"/>
    <a:srgbClr val="CCECFF"/>
    <a:srgbClr val="33CC33"/>
    <a:srgbClr val="00FF00"/>
    <a:srgbClr val="009900"/>
    <a:srgbClr val="FF00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\\Fileserver\fku_docs\&#1054;&#1090;&#1076;&#1077;&#1083;%20&#1041;&#1102;&#1076;&#1078;&#1077;&#1090;&#1085;&#1086;&#1081;%20&#1087;&#1086;&#1083;&#1080;&#1090;&#1080;&#1082;&#1080;\04-02-00-12%20&#1047;&#1072;&#1089;&#1077;&#1076;&#1072;&#1085;&#1080;&#1103;%20&#1073;&#1102;&#1076;&#1078;&#1077;&#1090;&#1085;&#1086;&#1081;%20&#1082;&#1086;&#1084;&#1080;&#1089;&#1089;&#1080;&#1080;\2014\3%20&#1080;&#1102;&#1083;&#1100;\&#1051;&#1100;&#1075;&#1086;&#1090;&#1099;%20&#1085;&#1072;&#1083;&#1086;&#1075;&#1080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\\Fileserver\fku_docs\&#1054;&#1090;&#1076;&#1077;&#1083;%20&#1041;&#1102;&#1076;&#1078;&#1077;&#1090;&#1085;&#1086;&#1081;%20&#1087;&#1086;&#1083;&#1080;&#1090;&#1080;&#1082;&#1080;\04-02-00-12%20&#1047;&#1072;&#1089;&#1077;&#1076;&#1072;&#1085;&#1080;&#1103;%20&#1073;&#1102;&#1076;&#1078;&#1077;&#1090;&#1085;&#1086;&#1081;%20&#1082;&#1086;&#1084;&#1080;&#1089;&#1089;&#1080;&#1080;\2014\3%20&#1080;&#1102;&#1083;&#1100;\&#1051;&#1100;&#1075;&#1086;&#1090;&#1099;%20&#1085;&#1072;&#1083;&#1086;&#1075;&#108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Ponomarev\Desktop\&#1057;&#1074;&#1086;&#1076;&#1085;&#1099;&#1081;%20&#1087;&#1077;&#1088;&#1077;&#1095;&#1077;&#1085;&#1100;%20&#1082;&#1072;&#1087;&#1080;&#1090;&#1072;&#1083;&#1100;&#1085;&#1099;&#1093;%20&#1074;&#1083;&#1086;&#1078;&#1077;&#1085;&#1080;&#1081;.xls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Ponomarev\Desktop\&#1057;&#1074;&#1086;&#1076;&#1085;&#1099;&#1081;%20&#1087;&#1077;&#1088;&#1077;&#1095;&#1077;&#1085;&#1100;%20&#1082;&#1072;&#1087;&#1080;&#1090;&#1072;&#1083;&#1100;&#1085;&#1099;&#1093;%20&#1074;&#1083;&#1086;&#1078;&#1077;&#1085;&#1080;&#1081;.xls" TargetMode="External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Excel3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муниципального долга за счет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бюджетного дефицита (кредитов)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</a:t>
            </a:r>
            <a:r>
              <a:rPr lang="ru-RU" sz="18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Лист1!$A$12</c:f>
              <c:strCache>
                <c:ptCount val="1"/>
                <c:pt idx="0">
                  <c:v>Прирост муниципального долга за счет кредитов  </c:v>
                </c:pt>
              </c:strCache>
            </c:strRef>
          </c:tx>
          <c:spPr>
            <a:ln w="1905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0897294743161843E-2"/>
                  <c:y val="-5.2047687156516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1443442497467392E-2"/>
                  <c:y val="3.95562422389520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2938933736070429E-2"/>
                  <c:y val="-3.3310519780170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2041638992908662E-2"/>
                  <c:y val="7.286676201912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0299098247720783E-2"/>
                  <c:y val="5.62115021290372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Лист1!$B$10:$F$10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Лист1!$B$12:$F$12</c:f>
              <c:numCache>
                <c:formatCode>0.0</c:formatCode>
                <c:ptCount val="5"/>
                <c:pt idx="0" formatCode="General">
                  <c:v>248.40000000000009</c:v>
                </c:pt>
                <c:pt idx="1">
                  <c:v>-51.721884360000104</c:v>
                </c:pt>
                <c:pt idx="2" formatCode="General">
                  <c:v>300.29999999999995</c:v>
                </c:pt>
                <c:pt idx="3" formatCode="General">
                  <c:v>231.40000000000009</c:v>
                </c:pt>
                <c:pt idx="4">
                  <c:v>330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5205120"/>
        <c:axId val="137038656"/>
      </c:lineChart>
      <c:catAx>
        <c:axId val="155205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7038656"/>
        <c:crosses val="autoZero"/>
        <c:auto val="0"/>
        <c:lblAlgn val="ctr"/>
        <c:lblOffset val="100"/>
        <c:noMultiLvlLbl val="0"/>
      </c:catAx>
      <c:valAx>
        <c:axId val="137038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5205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Лист2!$H$8</c:f>
              <c:strCache>
                <c:ptCount val="1"/>
                <c:pt idx="0">
                  <c:v>Земельный налог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99,8%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Лист2!$G$9:$G$13</c:f>
              <c:strCache>
                <c:ptCount val="5"/>
                <c:pt idx="0">
                  <c:v>2013 
факт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strCache>
            </c:strRef>
          </c:cat>
          <c:val>
            <c:numRef>
              <c:f>Лист2!$H$9:$H$13</c:f>
              <c:numCache>
                <c:formatCode>0.0%</c:formatCode>
                <c:ptCount val="5"/>
                <c:pt idx="0">
                  <c:v>0.99679721684240741</c:v>
                </c:pt>
                <c:pt idx="1">
                  <c:v>0.93833205663268016</c:v>
                </c:pt>
                <c:pt idx="2">
                  <c:v>0.92121448701348163</c:v>
                </c:pt>
                <c:pt idx="3">
                  <c:v>0.91913640520140716</c:v>
                </c:pt>
                <c:pt idx="4">
                  <c:v>0.91698955066655363</c:v>
                </c:pt>
              </c:numCache>
            </c:numRef>
          </c:val>
        </c:ser>
        <c:ser>
          <c:idx val="1"/>
          <c:order val="1"/>
          <c:tx>
            <c:strRef>
              <c:f>Лист2!$I$8</c:f>
              <c:strCache>
                <c:ptCount val="1"/>
                <c:pt idx="0">
                  <c:v>Налог на имущество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5.4804998582675846E-2"/>
                  <c:y val="-5.67613113114343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6351827051896097E-2"/>
                  <c:y val="-2.53686342206496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4144597192281962E-2"/>
                  <c:y val="-2.5368634220649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2004832964404421E-2"/>
                  <c:y val="-2.53686342206496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9797603104790484E-2"/>
                  <c:y val="-1.52211805323897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F0FBFE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Лист2!$G$9:$G$13</c:f>
              <c:strCache>
                <c:ptCount val="5"/>
                <c:pt idx="0">
                  <c:v>2013 
факт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strCache>
            </c:strRef>
          </c:cat>
          <c:val>
            <c:numRef>
              <c:f>Лист2!$I$9:$I$13</c:f>
              <c:numCache>
                <c:formatCode>0.0%</c:formatCode>
                <c:ptCount val="5"/>
                <c:pt idx="0">
                  <c:v>1.2301843483250843E-3</c:v>
                </c:pt>
                <c:pt idx="1">
                  <c:v>1.2447831369855778E-3</c:v>
                </c:pt>
                <c:pt idx="2">
                  <c:v>1.3170589280727142E-3</c:v>
                </c:pt>
                <c:pt idx="3">
                  <c:v>1.4165930472249345E-3</c:v>
                </c:pt>
                <c:pt idx="4">
                  <c:v>1.5225998619670901E-3</c:v>
                </c:pt>
              </c:numCache>
            </c:numRef>
          </c:val>
        </c:ser>
        <c:ser>
          <c:idx val="2"/>
          <c:order val="2"/>
          <c:tx>
            <c:strRef>
              <c:f>Лист2!$J$8</c:f>
              <c:strCache>
                <c:ptCount val="1"/>
                <c:pt idx="0">
                  <c:v>Арендная плата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3.9961978133201161E-2"/>
                  <c:y val="8.230390140157982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0901218034597413E-2"/>
                  <c:y val="-7.35690392398838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3175913525948028E-2"/>
                  <c:y val="-0.119232580837053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6486758315369178E-2"/>
                  <c:y val="-0.106548263726728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6486758315369337E-2"/>
                  <c:y val="-0.116695717414988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F0FBFE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Лист2!$G$9:$G$13</c:f>
              <c:strCache>
                <c:ptCount val="5"/>
                <c:pt idx="0">
                  <c:v>2013 
факт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strCache>
            </c:strRef>
          </c:cat>
          <c:val>
            <c:numRef>
              <c:f>Лист2!$J$9:$J$13</c:f>
              <c:numCache>
                <c:formatCode>0.0%</c:formatCode>
                <c:ptCount val="5"/>
                <c:pt idx="0">
                  <c:v>7.4241446094254352E-4</c:v>
                </c:pt>
                <c:pt idx="1">
                  <c:v>6.0423160230334415E-2</c:v>
                </c:pt>
                <c:pt idx="2">
                  <c:v>7.7468454058445685E-2</c:v>
                </c:pt>
                <c:pt idx="3">
                  <c:v>7.9447001751367763E-2</c:v>
                </c:pt>
                <c:pt idx="4">
                  <c:v>8.1487849471479259E-2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shape val="box"/>
        <c:axId val="126695424"/>
        <c:axId val="108673216"/>
        <c:axId val="0"/>
      </c:bar3DChart>
      <c:catAx>
        <c:axId val="12669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8673216"/>
        <c:crosses val="autoZero"/>
        <c:auto val="1"/>
        <c:lblAlgn val="ctr"/>
        <c:lblOffset val="100"/>
        <c:noMultiLvlLbl val="0"/>
      </c:catAx>
      <c:valAx>
        <c:axId val="108673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69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 sz="1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4183599757624877E-2"/>
          <c:y val="3.8508561295904749E-2"/>
          <c:w val="0.90383826064723283"/>
          <c:h val="0.6648298386601750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Лист3!$H$7</c:f>
              <c:strCache>
                <c:ptCount val="1"/>
                <c:pt idx="0">
                  <c:v>Государственные и муниципальные учреждения, органы гос.власти, органы местного самоуправления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3.8112262348180083E-2"/>
                  <c:y val="-2.05825218329708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98,1%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137902769230984E-2"/>
                  <c:y val="-4.19929108030896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0290105910933231E-2"/>
                  <c:y val="-2.4701712237111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8112262348180083E-2"/>
                  <c:y val="-3.2112225908245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5.4446089068828848E-2"/>
                  <c:y val="-2.22315410134003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Лист3!$G$8:$G$12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Лист3!$H$8:$H$12</c:f>
              <c:numCache>
                <c:formatCode>0.0%</c:formatCode>
                <c:ptCount val="5"/>
                <c:pt idx="0">
                  <c:v>0.98211400835471185</c:v>
                </c:pt>
                <c:pt idx="1">
                  <c:v>0.97968942984724849</c:v>
                </c:pt>
                <c:pt idx="2">
                  <c:v>0.97833748462643522</c:v>
                </c:pt>
                <c:pt idx="3">
                  <c:v>0.97688167328796238</c:v>
                </c:pt>
                <c:pt idx="4">
                  <c:v>0.97531797460164471</c:v>
                </c:pt>
              </c:numCache>
            </c:numRef>
          </c:val>
        </c:ser>
        <c:ser>
          <c:idx val="1"/>
          <c:order val="1"/>
          <c:tx>
            <c:strRef>
              <c:f>Лист3!$I$7</c:f>
              <c:strCache>
                <c:ptCount val="1"/>
                <c:pt idx="0">
                  <c:v>Юридические лица и индивидуальные предприниматели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3.8112262348180083E-2"/>
                  <c:y val="-1.286407614560680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6823636599192711E-2"/>
                  <c:y val="-2.22315410134003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0290105910933231E-2"/>
                  <c:y val="-2.4701712237111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5.1179323724698966E-2"/>
                  <c:y val="-2.22315410134003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5934418785427094E-2"/>
                  <c:y val="-1.2350856118555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Лист3!$G$8:$G$12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Лист3!$I$8:$I$12</c:f>
              <c:numCache>
                <c:formatCode>0.0%</c:formatCode>
                <c:ptCount val="5"/>
                <c:pt idx="0">
                  <c:v>1.7309329428231153E-3</c:v>
                </c:pt>
                <c:pt idx="1">
                  <c:v>2.6778142561060146E-3</c:v>
                </c:pt>
                <c:pt idx="2">
                  <c:v>2.6733638565340665E-3</c:v>
                </c:pt>
                <c:pt idx="3">
                  <c:v>2.6710014231851021E-3</c:v>
                </c:pt>
                <c:pt idx="4">
                  <c:v>2.6672564560480372E-3</c:v>
                </c:pt>
              </c:numCache>
            </c:numRef>
          </c:val>
        </c:ser>
        <c:ser>
          <c:idx val="2"/>
          <c:order val="2"/>
          <c:tx>
            <c:strRef>
              <c:f>Лист3!$J$7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2.5045200971661196E-2"/>
                  <c:y val="-7.20388264153978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5.0090401943322434E-2"/>
                  <c:y val="-5.92841093690676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0290105910933231E-2"/>
                  <c:y val="-7.1634965487623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9201184129556657E-2"/>
                  <c:y val="-6.91647942639123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9400888097167493E-2"/>
                  <c:y val="-8.8926164053601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Лист3!$G$8:$G$12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Лист3!$J$8:$J$12</c:f>
              <c:numCache>
                <c:formatCode>0.0%</c:formatCode>
                <c:ptCount val="5"/>
                <c:pt idx="0">
                  <c:v>1.6389195724057035E-2</c:v>
                </c:pt>
                <c:pt idx="1">
                  <c:v>1.7632755896645518E-2</c:v>
                </c:pt>
                <c:pt idx="2">
                  <c:v>1.8989151517030633E-2</c:v>
                </c:pt>
                <c:pt idx="3">
                  <c:v>2.0447325288852618E-2</c:v>
                </c:pt>
                <c:pt idx="4">
                  <c:v>2.2014768942307375E-2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6814592"/>
        <c:axId val="136725056"/>
        <c:axId val="0"/>
      </c:bar3DChart>
      <c:catAx>
        <c:axId val="136814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6725056"/>
        <c:crosses val="autoZero"/>
        <c:auto val="1"/>
        <c:lblAlgn val="ctr"/>
        <c:lblOffset val="100"/>
        <c:noMultiLvlLbl val="0"/>
      </c:catAx>
      <c:valAx>
        <c:axId val="136725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6814592"/>
        <c:crosses val="autoZero"/>
        <c:crossBetween val="between"/>
      </c:valAx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20000"/>
                <a:lumOff val="80000"/>
              </a:schemeClr>
            </a:gs>
            <a:gs pos="83000">
              <a:schemeClr val="accent1">
                <a:lumMod val="20000"/>
                <a:lumOff val="80000"/>
              </a:schemeClr>
            </a:gs>
            <a:gs pos="100000">
              <a:srgbClr val="F0FBFE"/>
            </a:gs>
          </a:gsLst>
          <a:lin ang="5400000" scaled="1"/>
        </a:gra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8085286596422743"/>
          <c:w val="0.98594956508721276"/>
          <c:h val="0.20371024266104457"/>
        </c:manualLayout>
      </c:layout>
      <c:overlay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20000"/>
                <a:lumOff val="80000"/>
              </a:schemeClr>
            </a:gs>
            <a:gs pos="83000">
              <a:schemeClr val="accent1">
                <a:lumMod val="20000"/>
                <a:lumOff val="80000"/>
              </a:schemeClr>
            </a:gs>
            <a:gs pos="100000">
              <a:srgbClr val="F0FBFE"/>
            </a:gs>
          </a:gsLst>
          <a:lin ang="5400000" scaled="1"/>
        </a:gra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20"/>
      <c:depthPercent val="10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043794960038407"/>
          <c:y val="5.4866364094805886E-2"/>
          <c:w val="0.7867722353336597"/>
          <c:h val="0.8354808015941508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3.3947562231483354E-2"/>
                  <c:y val="-2.9581698478638872E-3"/>
                </c:manualLayout>
              </c:layout>
              <c:tx>
                <c:rich>
                  <a:bodyPr/>
                  <a:lstStyle/>
                  <a:p>
                    <a:pPr>
                      <a:defRPr sz="1999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dirty="0" smtClean="0"/>
                      <a:t>3 010,9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3947562231483271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999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1999" dirty="0"/>
                      <a:t>3</a:t>
                    </a:r>
                    <a:r>
                      <a:rPr lang="en-US" sz="1799" dirty="0"/>
                      <a:t> </a:t>
                    </a:r>
                    <a:r>
                      <a:rPr lang="en-US" sz="1999" dirty="0"/>
                      <a:t>106, </a:t>
                    </a:r>
                    <a:r>
                      <a:rPr lang="en-US" sz="1999" dirty="0" smtClean="0"/>
                      <a:t>9</a:t>
                    </a:r>
                    <a:endParaRPr lang="en-US" sz="2000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6899524164655785E-2"/>
                  <c:y val="5.9163396957277771E-3"/>
                </c:manualLayout>
              </c:layout>
              <c:tx>
                <c:rich>
                  <a:bodyPr/>
                  <a:lstStyle/>
                  <a:p>
                    <a:pPr>
                      <a:defRPr sz="1999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dirty="0" smtClean="0"/>
                      <a:t>3</a:t>
                    </a:r>
                    <a:r>
                      <a:rPr lang="en-US" baseline="0" dirty="0" smtClean="0"/>
                      <a:t> 135,8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999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3010864.08</c:v>
                </c:pt>
                <c:pt idx="1">
                  <c:v>3106857.75</c:v>
                </c:pt>
                <c:pt idx="2">
                  <c:v>3135750.87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21685504"/>
        <c:axId val="126466816"/>
        <c:axId val="0"/>
      </c:bar3DChart>
      <c:catAx>
        <c:axId val="121685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799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6466816"/>
        <c:crosses val="autoZero"/>
        <c:auto val="1"/>
        <c:lblAlgn val="ctr"/>
        <c:lblOffset val="100"/>
        <c:noMultiLvlLbl val="0"/>
      </c:catAx>
      <c:valAx>
        <c:axId val="126466816"/>
        <c:scaling>
          <c:orientation val="minMax"/>
          <c:max val="3200000"/>
          <c:min val="2500000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15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1685504"/>
        <c:crosses val="autoZero"/>
        <c:crossBetween val="between"/>
        <c:majorUnit val="200000"/>
        <c:dispUnits>
          <c:builtInUnit val="thousands"/>
          <c:dispUnitsLbl>
            <c:layout>
              <c:manualLayout>
                <c:xMode val="edge"/>
                <c:yMode val="edge"/>
                <c:x val="0"/>
                <c:y val="0.3994009123741179"/>
              </c:manualLayout>
            </c:layout>
            <c:tx>
              <c:rich>
                <a:bodyPr rot="-5400000" vert="horz"/>
                <a:lstStyle/>
                <a:p>
                  <a:pPr algn="ctr">
                    <a:defRPr sz="1599" b="1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r>
                    <a:rPr lang="ru-RU" dirty="0"/>
                    <a:t>м</a:t>
                  </a:r>
                  <a:r>
                    <a:rPr lang="ru-RU" dirty="0" smtClean="0"/>
                    <a:t>лн</a:t>
                  </a:r>
                  <a:r>
                    <a:rPr lang="ru-RU" dirty="0"/>
                    <a:t>. рублей</a:t>
                  </a:r>
                </a:p>
              </c:rich>
            </c:tx>
          </c:dispUnitsLbl>
        </c:dispUnits>
      </c:valAx>
      <c:spPr>
        <a:noFill/>
        <a:ln w="25387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18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00867752626644E-3"/>
          <c:y val="9.5424191794400787E-2"/>
          <c:w val="0.58395039445284258"/>
          <c:h val="0.61151460857812034"/>
        </c:manualLayout>
      </c:layout>
      <c:pie3DChart>
        <c:varyColors val="1"/>
        <c:ser>
          <c:idx val="0"/>
          <c:order val="0"/>
          <c:explosion val="25"/>
          <c:dLbls>
            <c:dLbl>
              <c:idx val="5"/>
              <c:layout>
                <c:manualLayout>
                  <c:x val="-2.6420079260237709E-2"/>
                  <c:y val="3.076923076923079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('Лист1 (2)'!$A$307:$K$307,'Лист1 (2)'!$A$313:$K$313,'Лист1 (2)'!$A$319:$K$319,'Лист1 (2)'!$A$325:$K$325,'Лист1 (2)'!$A$331:$K$331,'Лист1 (2)'!$A$337:$K$337,'Лист1 (2)'!$A$343:$K$343,'Лист1 (2)'!$A$349:$K$349)</c:f>
              <c:strCache>
                <c:ptCount val="8"/>
                <c:pt idx="0">
                  <c:v>Тепло и энергоснабжения</c:v>
                </c:pt>
                <c:pt idx="1">
                  <c:v>Водоотведения и водоснабжения</c:v>
                </c:pt>
                <c:pt idx="2">
                  <c:v>Дорожного хозяйства</c:v>
                </c:pt>
                <c:pt idx="3">
                  <c:v>Образования и культуры</c:v>
                </c:pt>
                <c:pt idx="4">
                  <c:v>Развития коммунальной и инженерной инфраструктуры</c:v>
                </c:pt>
                <c:pt idx="5">
                  <c:v>Совершенствования жилищной инфраструктуры и обеспечения жителей доступным и комфортным жильем</c:v>
                </c:pt>
                <c:pt idx="6">
                  <c:v>Объекты МУП «Спецдорремстрой»</c:v>
                </c:pt>
                <c:pt idx="7">
                  <c:v>Строительство здания городской поликлиники с реабилитационным центром по ул.Индустриальная в г.Петропавловске-Камчатском</c:v>
                </c:pt>
              </c:strCache>
            </c:strRef>
          </c:cat>
          <c:val>
            <c:numRef>
              <c:f>('Лист1 (2)'!$E$312,'Лист1 (2)'!$E$318,'Лист1 (2)'!$E$324,'Лист1 (2)'!$E$330,'Лист1 (2)'!$E$336,'Лист1 (2)'!$E$342,'Лист1 (2)'!$E$348,'Лист1 (2)'!$E$354)</c:f>
              <c:numCache>
                <c:formatCode>#,##0.000</c:formatCode>
                <c:ptCount val="8"/>
                <c:pt idx="0">
                  <c:v>74755.601970000003</c:v>
                </c:pt>
                <c:pt idx="1">
                  <c:v>79559.254524999997</c:v>
                </c:pt>
                <c:pt idx="2">
                  <c:v>372291.26799999987</c:v>
                </c:pt>
                <c:pt idx="3">
                  <c:v>74039.805559999993</c:v>
                </c:pt>
                <c:pt idx="4">
                  <c:v>18400.835539999971</c:v>
                </c:pt>
                <c:pt idx="5">
                  <c:v>229906.83000000002</c:v>
                </c:pt>
                <c:pt idx="6">
                  <c:v>32964.209019999995</c:v>
                </c:pt>
                <c:pt idx="7">
                  <c:v>4753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59417704669373872"/>
          <c:y val="0"/>
          <c:w val="0.40260177732797603"/>
          <c:h val="1"/>
        </c:manualLayout>
      </c:layout>
      <c:overlay val="0"/>
      <c:txPr>
        <a:bodyPr/>
        <a:lstStyle/>
        <a:p>
          <a:pPr rtl="0">
            <a:defRPr sz="1100" b="1" spc="0">
              <a:effectLst/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0"/>
      <c:rotY val="10"/>
      <c:depthPercent val="25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9399093358098156E-2"/>
          <c:y val="5.2009456264775406E-2"/>
          <c:w val="0.56949572079835387"/>
          <c:h val="0.83479905437352586"/>
        </c:manualLayout>
      </c:layout>
      <c:bar3DChart>
        <c:barDir val="col"/>
        <c:grouping val="clustered"/>
        <c:varyColors val="0"/>
        <c:ser>
          <c:idx val="0"/>
          <c:order val="0"/>
          <c:tx>
            <c:v>Комитет городского хозяйства</c:v>
          </c:tx>
          <c:invertIfNegative val="0"/>
          <c:cat>
            <c:numRef>
              <c:f>(ГРБС!$D$3,ГРБС!$E$3,ГРБС!$F$3)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(ГРБС!$D$8,ГРБС!$E$8,ГРБС!$F$8)</c:f>
              <c:numCache>
                <c:formatCode>_-* #,##0.000_р_._-;\-* #,##0.000_р_._-;_-* "-"??_р_._-;_-@_-</c:formatCode>
                <c:ptCount val="3"/>
                <c:pt idx="0">
                  <c:v>9118.7621400000007</c:v>
                </c:pt>
                <c:pt idx="1">
                  <c:v>38918.267799999994</c:v>
                </c:pt>
                <c:pt idx="2">
                  <c:v>6384.2</c:v>
                </c:pt>
              </c:numCache>
            </c:numRef>
          </c:val>
        </c:ser>
        <c:ser>
          <c:idx val="1"/>
          <c:order val="1"/>
          <c:tx>
            <c:v>Комитет по управлению имуществом</c:v>
          </c:tx>
          <c:invertIfNegative val="0"/>
          <c:cat>
            <c:numRef>
              <c:f>(ГРБС!$D$3,ГРБС!$E$3,ГРБС!$F$3)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(ГРБС!$D$12,ГРБС!$E$12,ГРБС!$F$12)</c:f>
              <c:numCache>
                <c:formatCode>_-* #,##0.000_р_._-;\-* #,##0.000_р_._-;_-* "-"??_р_._-;_-@_-</c:formatCode>
                <c:ptCount val="3"/>
                <c:pt idx="0">
                  <c:v>39849.245969999996</c:v>
                </c:pt>
                <c:pt idx="1">
                  <c:v>46507.908900000009</c:v>
                </c:pt>
                <c:pt idx="2">
                  <c:v>49923.307245000011</c:v>
                </c:pt>
              </c:numCache>
            </c:numRef>
          </c:val>
        </c:ser>
        <c:ser>
          <c:idx val="2"/>
          <c:order val="2"/>
          <c:tx>
            <c:v>Департамент градостроительства и земельных отношений</c:v>
          </c:tx>
          <c:invertIfNegative val="0"/>
          <c:cat>
            <c:numRef>
              <c:f>(ГРБС!$D$3,ГРБС!$E$3,ГРБС!$F$3)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(ГРБС!$D$17,ГРБС!$E$17,ГРБС!$F$17)</c:f>
              <c:numCache>
                <c:formatCode>_-* #,##0.000_р_._-;\-* #,##0.000_р_._-;_-* "-"??_р_._-;_-@_-</c:formatCode>
                <c:ptCount val="3"/>
                <c:pt idx="0">
                  <c:v>183681.41455999995</c:v>
                </c:pt>
                <c:pt idx="1">
                  <c:v>146772.14199999999</c:v>
                </c:pt>
                <c:pt idx="2">
                  <c:v>138449.95599999998</c:v>
                </c:pt>
              </c:numCache>
            </c:numRef>
          </c:val>
        </c:ser>
        <c:ser>
          <c:idx val="3"/>
          <c:order val="3"/>
          <c:tx>
            <c:v>Департамент управления жилищным фондом</c:v>
          </c:tx>
          <c:invertIfNegative val="0"/>
          <c:cat>
            <c:numRef>
              <c:f>(ГРБС!$D$3,ГРБС!$E$3,ГРБС!$F$3)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(ГРБС!$D$22,ГРБС!$E$22,ГРБС!$F$22)</c:f>
              <c:numCache>
                <c:formatCode>_-* #,##0.000_р_._-;\-* #,##0.000_р_._-;_-* "-"??_р_._-;_-@_-</c:formatCode>
                <c:ptCount val="3"/>
                <c:pt idx="0">
                  <c:v>72602.3</c:v>
                </c:pt>
                <c:pt idx="1">
                  <c:v>76731.649999999994</c:v>
                </c:pt>
                <c:pt idx="2">
                  <c:v>76731.649999999994</c:v>
                </c:pt>
              </c:numCache>
            </c:numRef>
          </c:val>
        </c:ser>
        <c:ser>
          <c:idx val="4"/>
          <c:order val="4"/>
          <c:tx>
            <c:v>Администрация</c:v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numRef>
              <c:f>(ГРБС!$D$3,ГРБС!$E$3,ГРБС!$F$3)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ГРБС!$D$26</c:f>
              <c:numCache>
                <c:formatCode>_-* #,##0.000_р_._-;\-* #,##0.000_р_._-;_-* "-"??_р_._-;_-@_-</c:formatCode>
                <c:ptCount val="1"/>
                <c:pt idx="0">
                  <c:v>1000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gapDepth val="0"/>
        <c:shape val="box"/>
        <c:axId val="234302976"/>
        <c:axId val="121969984"/>
        <c:axId val="0"/>
      </c:bar3DChart>
      <c:catAx>
        <c:axId val="234302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1969984"/>
        <c:crosses val="autoZero"/>
        <c:auto val="1"/>
        <c:lblAlgn val="ctr"/>
        <c:lblOffset val="100"/>
        <c:noMultiLvlLbl val="0"/>
      </c:catAx>
      <c:valAx>
        <c:axId val="121969984"/>
        <c:scaling>
          <c:orientation val="minMax"/>
          <c:max val="200000"/>
          <c:min val="0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34302976"/>
        <c:crosses val="autoZero"/>
        <c:crossBetween val="between"/>
        <c:majorUnit val="60000"/>
        <c:dispUnits>
          <c:builtInUnit val="thousands"/>
          <c:dispUnitsLbl>
            <c:layout>
              <c:manualLayout>
                <c:xMode val="edge"/>
                <c:yMode val="edge"/>
                <c:x val="1.6534843706824599E-2"/>
                <c:y val="0.40032069086340855"/>
              </c:manualLayout>
            </c:layout>
            <c:tx>
              <c:rich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r>
                    <a:rPr lang="ru-RU" sz="1400" dirty="0" smtClean="0">
                      <a:latin typeface="Times New Roman" pitchFamily="18" charset="0"/>
                      <a:cs typeface="Times New Roman" pitchFamily="18" charset="0"/>
                    </a:rPr>
                    <a:t>млн. рублей</a:t>
                  </a:r>
                </a:p>
              </c:rich>
            </c:tx>
          </c:dispUnitsLbl>
        </c:dispUnits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7403111430164064"/>
          <c:y val="0.11505886693724202"/>
          <c:w val="0.32596888569836135"/>
          <c:h val="0.80242306674567776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20"/>
      <c:rotY val="20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073690841255038E-2"/>
          <c:y val="5.6495323114936123E-2"/>
          <c:w val="0.8599697121031874"/>
          <c:h val="0.57720073854358633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5.5832239720035289E-3"/>
                  <c:y val="9.841790609507180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0346675415573074E-2"/>
                  <c:y val="-1.13309273840769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1551399825021963E-2"/>
                  <c:y val="2.001968503937008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('Лист1 (2)'!$A$6:$K$6,'Лист1 (2)'!$A$116:$K$116,'Лист1 (2)'!$A$207:$K$207)</c:f>
              <c:strCache>
                <c:ptCount val="3"/>
                <c:pt idx="0">
                  <c:v>Объекты,строительство, реконструкция, техническое перевооружение, приобретение которых  завершаются в 2015 году</c:v>
                </c:pt>
                <c:pt idx="1">
                  <c:v>Объекты ,строительство, реконструкция, техническое перевооружение, приобретение которых начаты до 2015 года</c:v>
                </c:pt>
                <c:pt idx="2">
                  <c:v>Вновь начинаемые объекты</c:v>
                </c:pt>
              </c:strCache>
            </c:strRef>
          </c:cat>
          <c:val>
            <c:numRef>
              <c:f>('Лист1 (2)'!$E$115,'Лист1 (2)'!$E$206,'Лист1 (2)'!$E$299)</c:f>
              <c:numCache>
                <c:formatCode>#,##0.000</c:formatCode>
                <c:ptCount val="3"/>
                <c:pt idx="0">
                  <c:v>74963.202049999978</c:v>
                </c:pt>
                <c:pt idx="1">
                  <c:v>599282.52263000002</c:v>
                </c:pt>
                <c:pt idx="2">
                  <c:v>212425.07993499996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 rtl="0">
              <a:defRPr sz="2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rtl="0">
              <a:defRPr sz="2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rtl="0">
              <a:defRPr sz="2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1.0090315283323137E-2"/>
          <c:y val="0.68558784739112011"/>
          <c:w val="0.98990966754155763"/>
          <c:h val="0.31441212554459735"/>
        </c:manualLayout>
      </c:layout>
      <c:overlay val="0"/>
      <c:txPr>
        <a:bodyPr/>
        <a:lstStyle/>
        <a:p>
          <a:pPr rtl="0"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/>
              <a:t>Меры муниципальной социальной </a:t>
            </a:r>
            <a:r>
              <a:rPr lang="ru-RU" sz="2400" b="1" dirty="0" smtClean="0"/>
              <a:t>поддержки в динамике</a:t>
            </a:r>
            <a:endParaRPr lang="ru-RU" sz="2400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19050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6.9081200416716504E-2"/>
                  <c:y val="-6.9603637923569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0576924774612258E-2"/>
                  <c:y val="-6.96036379235695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8311967383900283E-2"/>
                  <c:y val="8.0149643669564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6.6816243026004474E-2"/>
                  <c:y val="-7.38220402219676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9636754337460445E-2"/>
                  <c:y val="-6.53852356251713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4.5299147814240485E-2"/>
                  <c:y val="-9.28048505647593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Лист1!$A$46:$F$46</c:f>
              <c:strCache>
                <c:ptCount val="6"/>
                <c:pt idx="0">
                  <c:v>2012 отчет</c:v>
                </c:pt>
                <c:pt idx="1">
                  <c:v>2013 отчет</c:v>
                </c:pt>
                <c:pt idx="2">
                  <c:v>2014 отчет 
1 п/г</c:v>
                </c:pt>
                <c:pt idx="3">
                  <c:v>2015 проект</c:v>
                </c:pt>
                <c:pt idx="4">
                  <c:v>2016 проект</c:v>
                </c:pt>
                <c:pt idx="5">
                  <c:v>2017 проект</c:v>
                </c:pt>
              </c:strCache>
            </c:strRef>
          </c:cat>
          <c:val>
            <c:numRef>
              <c:f>Лист1!$A$47:$F$47</c:f>
              <c:numCache>
                <c:formatCode>General</c:formatCode>
                <c:ptCount val="6"/>
                <c:pt idx="0">
                  <c:v>152.80000000000001</c:v>
                </c:pt>
                <c:pt idx="1">
                  <c:v>122.7</c:v>
                </c:pt>
                <c:pt idx="2">
                  <c:v>78.3</c:v>
                </c:pt>
                <c:pt idx="3">
                  <c:v>163.69999999999999</c:v>
                </c:pt>
                <c:pt idx="4">
                  <c:v>175.7</c:v>
                </c:pt>
                <c:pt idx="5">
                  <c:v>163.69999999999999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4368512"/>
        <c:axId val="168342016"/>
      </c:lineChart>
      <c:catAx>
        <c:axId val="23436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68342016"/>
        <c:crosses val="autoZero"/>
        <c:auto val="1"/>
        <c:lblAlgn val="ctr"/>
        <c:lblOffset val="100"/>
        <c:noMultiLvlLbl val="0"/>
      </c:catAx>
      <c:valAx>
        <c:axId val="168342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34368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уровень достижения поставленных целей органами администрации Петропавловск-Камчатского городского округа за 2013 год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23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9694580339085128E-2"/>
          <c:y val="0.10821142215831979"/>
          <c:w val="0.6847179146492165"/>
          <c:h val="0.86724789695355253"/>
        </c:manualLayout>
      </c:layout>
      <c:pie3DChart>
        <c:varyColors val="1"/>
        <c:ser>
          <c:idx val="0"/>
          <c:order val="0"/>
          <c:explosion val="30"/>
          <c:dPt>
            <c:idx val="0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rgbClr val="33CC3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3.2399765820907755E-2"/>
                  <c:y val="5.080073600052521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4683939513888425E-2"/>
                  <c:y val="-0.101183818632949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0982936106791396E-2"/>
                  <c:y val="-0.12092921420773578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Лист1!$B$59:$B$62</c:f>
              <c:strCache>
                <c:ptCount val="4"/>
                <c:pt idx="0">
                  <c:v>Оптимальный уровень (УЭ; Администрация; ДФ; Аппарат; УВСМСП; КУИ; ДУЖФ; КГХ; ДГЗО; ДСР)</c:v>
                </c:pt>
                <c:pt idx="1">
                  <c:v>Высокий уровень (УЭ; Администрация; Аппарат; УВСМСП; ДОМЗ; УКСМП; ДСР)</c:v>
                </c:pt>
                <c:pt idx="2">
                  <c:v>Удовлетворительный уровень (ДУЖФ)</c:v>
                </c:pt>
                <c:pt idx="3">
                  <c:v>Невозможно произвести оценку (Администрация; Аппарат; КУИ; ДСР)</c:v>
                </c:pt>
              </c:strCache>
            </c:strRef>
          </c:cat>
          <c:val>
            <c:numRef>
              <c:f>Лист1!$E$59:$E$62</c:f>
              <c:numCache>
                <c:formatCode>0.0%</c:formatCode>
                <c:ptCount val="4"/>
                <c:pt idx="0">
                  <c:v>0.48</c:v>
                </c:pt>
                <c:pt idx="1">
                  <c:v>0.38</c:v>
                </c:pt>
                <c:pt idx="2">
                  <c:v>0.04</c:v>
                </c:pt>
                <c:pt idx="3">
                  <c:v>0.1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73755538522067088"/>
          <c:y val="0.15517710908975307"/>
          <c:w val="0.25592442812743493"/>
          <c:h val="0.8292629525527606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635880-5396-4A41-B9B9-114005A6748A}" type="doc">
      <dgm:prSet loTypeId="urn:microsoft.com/office/officeart/2005/8/layout/lProcess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1F382C-C4A7-4A8C-8FB9-567C78D5F282}">
      <dgm:prSet phldrT="[Текст]" custT="1"/>
      <dgm:spPr/>
      <dgm:t>
        <a:bodyPr/>
        <a:lstStyle/>
        <a:p>
          <a:pPr>
            <a:spcAft>
              <a:spcPts val="800"/>
            </a:spcAft>
          </a:pPr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Уровень бюджетного дефицита </a:t>
          </a:r>
        </a:p>
        <a:p>
          <a:pPr>
            <a:spcAft>
              <a:spcPts val="800"/>
            </a:spcAft>
          </a:pPr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150 млн. рублей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E96055-817E-48BD-8C1D-0E736A28FF6E}" type="parTrans" cxnId="{CCC9A754-7052-434C-ADEC-ABD3EF303FA8}">
      <dgm:prSet/>
      <dgm:spPr/>
      <dgm:t>
        <a:bodyPr/>
        <a:lstStyle/>
        <a:p>
          <a:endParaRPr lang="ru-RU"/>
        </a:p>
      </dgm:t>
    </dgm:pt>
    <dgm:pt modelId="{EFB6A8F8-E809-46E3-90D1-9B8304042678}" type="sibTrans" cxnId="{CCC9A754-7052-434C-ADEC-ABD3EF303FA8}">
      <dgm:prSet/>
      <dgm:spPr/>
      <dgm:t>
        <a:bodyPr/>
        <a:lstStyle/>
        <a:p>
          <a:endParaRPr lang="ru-RU"/>
        </a:p>
      </dgm:t>
    </dgm:pt>
    <dgm:pt modelId="{B4C0BC5D-EE30-49A7-9B79-B0B7CCA3C99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ДФ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1A9BFB-B27F-4C7D-8764-14BFCB4DBF02}" type="parTrans" cxnId="{0102589D-23B1-4470-9262-7E724F18D52F}">
      <dgm:prSet/>
      <dgm:spPr/>
      <dgm:t>
        <a:bodyPr/>
        <a:lstStyle/>
        <a:p>
          <a:endParaRPr lang="ru-RU"/>
        </a:p>
      </dgm:t>
    </dgm:pt>
    <dgm:pt modelId="{433BD60C-8C28-4B7D-A057-2529313187B5}" type="sibTrans" cxnId="{0102589D-23B1-4470-9262-7E724F18D52F}">
      <dgm:prSet/>
      <dgm:spPr/>
      <dgm:t>
        <a:bodyPr/>
        <a:lstStyle/>
        <a:p>
          <a:endParaRPr lang="ru-RU"/>
        </a:p>
      </dgm:t>
    </dgm:pt>
    <dgm:pt modelId="{BCCA8CF1-285F-4134-8440-0EA69354B84A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ДУЖФ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09FEBC-3E1A-4D00-8238-74218FFB9A1D}" type="parTrans" cxnId="{0970862B-9B3F-4A39-95A8-E564874721BB}">
      <dgm:prSet/>
      <dgm:spPr/>
      <dgm:t>
        <a:bodyPr/>
        <a:lstStyle/>
        <a:p>
          <a:endParaRPr lang="ru-RU"/>
        </a:p>
      </dgm:t>
    </dgm:pt>
    <dgm:pt modelId="{47F74388-73C8-4DA5-AF24-9D179F98A81F}" type="sibTrans" cxnId="{0970862B-9B3F-4A39-95A8-E564874721BB}">
      <dgm:prSet/>
      <dgm:spPr/>
      <dgm:t>
        <a:bodyPr/>
        <a:lstStyle/>
        <a:p>
          <a:endParaRPr lang="ru-RU"/>
        </a:p>
      </dgm:t>
    </dgm:pt>
    <dgm:pt modelId="{A63FE587-7690-46FE-AB66-D3CBA962698A}">
      <dgm:prSet phldrT="[Текст]" custT="1"/>
      <dgm:spPr/>
      <dgm:t>
        <a:bodyPr/>
        <a:lstStyle/>
        <a:p>
          <a:pPr>
            <a:spcAft>
              <a:spcPts val="800"/>
            </a:spcAft>
          </a:pPr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Уровень бюджетного дефицита </a:t>
          </a:r>
        </a:p>
        <a:p>
          <a:pPr>
            <a:spcAft>
              <a:spcPts val="800"/>
            </a:spcAft>
          </a:pPr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350 млн. рублей 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7D8D77-972D-44AA-8336-D9BA37366BAC}" type="parTrans" cxnId="{74C4F2AB-0E56-43F3-850B-60D54011A2F0}">
      <dgm:prSet/>
      <dgm:spPr/>
      <dgm:t>
        <a:bodyPr/>
        <a:lstStyle/>
        <a:p>
          <a:endParaRPr lang="ru-RU"/>
        </a:p>
      </dgm:t>
    </dgm:pt>
    <dgm:pt modelId="{626EF2BE-1536-49A4-A431-C44EBF96B77B}" type="sibTrans" cxnId="{74C4F2AB-0E56-43F3-850B-60D54011A2F0}">
      <dgm:prSet/>
      <dgm:spPr/>
      <dgm:t>
        <a:bodyPr/>
        <a:lstStyle/>
        <a:p>
          <a:endParaRPr lang="ru-RU"/>
        </a:p>
      </dgm:t>
    </dgm:pt>
    <dgm:pt modelId="{7C2EDCF1-EBA6-42D5-AE1B-8EBA58746E57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ABA197-E144-49B4-AD21-9FC63F5F2136}" type="parTrans" cxnId="{224C4CDE-44B8-4184-8A42-2FE4D54C8D41}">
      <dgm:prSet/>
      <dgm:spPr/>
      <dgm:t>
        <a:bodyPr/>
        <a:lstStyle/>
        <a:p>
          <a:endParaRPr lang="ru-RU"/>
        </a:p>
      </dgm:t>
    </dgm:pt>
    <dgm:pt modelId="{4E4B412F-10A0-47B6-95AA-0EF71918FC2D}" type="sibTrans" cxnId="{224C4CDE-44B8-4184-8A42-2FE4D54C8D41}">
      <dgm:prSet/>
      <dgm:spPr/>
      <dgm:t>
        <a:bodyPr/>
        <a:lstStyle/>
        <a:p>
          <a:endParaRPr lang="ru-RU"/>
        </a:p>
      </dgm:t>
    </dgm:pt>
    <dgm:pt modelId="{6B6EC69F-6C67-4895-8FE4-B0AB51A907CF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УЭ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A41E8A-73D2-476E-8E27-362C81509231}" type="parTrans" cxnId="{32776BC1-C42B-4760-9BD6-6574EE527E01}">
      <dgm:prSet/>
      <dgm:spPr/>
      <dgm:t>
        <a:bodyPr/>
        <a:lstStyle/>
        <a:p>
          <a:endParaRPr lang="ru-RU"/>
        </a:p>
      </dgm:t>
    </dgm:pt>
    <dgm:pt modelId="{F2B83114-3164-4461-85F2-B9F21D4EF238}" type="sibTrans" cxnId="{32776BC1-C42B-4760-9BD6-6574EE527E01}">
      <dgm:prSet/>
      <dgm:spPr/>
      <dgm:t>
        <a:bodyPr/>
        <a:lstStyle/>
        <a:p>
          <a:endParaRPr lang="ru-RU"/>
        </a:p>
      </dgm:t>
    </dgm:pt>
    <dgm:pt modelId="{2CB8B1F2-CB74-4088-B65E-A1797B297ABF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ДГЗО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8351D3-FAF3-4EC2-83E7-92AF0B459772}" type="parTrans" cxnId="{96878C19-58C8-4DE3-845C-F25B714786F0}">
      <dgm:prSet/>
      <dgm:spPr/>
      <dgm:t>
        <a:bodyPr/>
        <a:lstStyle/>
        <a:p>
          <a:endParaRPr lang="ru-RU"/>
        </a:p>
      </dgm:t>
    </dgm:pt>
    <dgm:pt modelId="{D02B3BD9-0F58-4AA1-8491-123C9E4B7AFA}" type="sibTrans" cxnId="{96878C19-58C8-4DE3-845C-F25B714786F0}">
      <dgm:prSet/>
      <dgm:spPr/>
      <dgm:t>
        <a:bodyPr/>
        <a:lstStyle/>
        <a:p>
          <a:endParaRPr lang="ru-RU"/>
        </a:p>
      </dgm:t>
    </dgm:pt>
    <dgm:pt modelId="{A4704FFC-CABF-4EB0-83C6-660854238A4D}">
      <dgm:prSet phldrT="[Текст]" custT="1"/>
      <dgm:spPr/>
      <dgm:t>
        <a:bodyPr/>
        <a:lstStyle/>
        <a:p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Аппарат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97289A-E938-43BA-94B9-4C5B982BF3E6}" type="parTrans" cxnId="{88482AB5-0527-4085-91BD-044DC5110ADF}">
      <dgm:prSet/>
      <dgm:spPr/>
      <dgm:t>
        <a:bodyPr/>
        <a:lstStyle/>
        <a:p>
          <a:endParaRPr lang="ru-RU"/>
        </a:p>
      </dgm:t>
    </dgm:pt>
    <dgm:pt modelId="{9248AD89-BC6C-4898-A3DD-A8CB89C2A7A7}" type="sibTrans" cxnId="{88482AB5-0527-4085-91BD-044DC5110ADF}">
      <dgm:prSet/>
      <dgm:spPr/>
      <dgm:t>
        <a:bodyPr/>
        <a:lstStyle/>
        <a:p>
          <a:endParaRPr lang="ru-RU"/>
        </a:p>
      </dgm:t>
    </dgm:pt>
    <dgm:pt modelId="{67941E55-EFB5-47CD-AE77-D96F0C4D9714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ДСР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2A2431-BFAF-4FC2-92B0-F6C1B5CFD168}" type="parTrans" cxnId="{36444C60-F3F9-48E6-AF5D-F24B6A757A37}">
      <dgm:prSet/>
      <dgm:spPr/>
      <dgm:t>
        <a:bodyPr/>
        <a:lstStyle/>
        <a:p>
          <a:endParaRPr lang="ru-RU"/>
        </a:p>
      </dgm:t>
    </dgm:pt>
    <dgm:pt modelId="{61B0403A-44AD-40BA-9508-6D7134A1AF9B}" type="sibTrans" cxnId="{36444C60-F3F9-48E6-AF5D-F24B6A757A37}">
      <dgm:prSet/>
      <dgm:spPr/>
      <dgm:t>
        <a:bodyPr/>
        <a:lstStyle/>
        <a:p>
          <a:endParaRPr lang="ru-RU"/>
        </a:p>
      </dgm:t>
    </dgm:pt>
    <dgm:pt modelId="{5A4C7D9E-B9D9-4464-A839-827A58EBE57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КУИ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0F52FB-1D21-4BA6-8F41-30351542B273}" type="parTrans" cxnId="{52E0D41F-CE39-494F-A084-D531EFE6BBAC}">
      <dgm:prSet/>
      <dgm:spPr/>
      <dgm:t>
        <a:bodyPr/>
        <a:lstStyle/>
        <a:p>
          <a:endParaRPr lang="ru-RU"/>
        </a:p>
      </dgm:t>
    </dgm:pt>
    <dgm:pt modelId="{D89543B8-ECD9-4DCE-993A-EC13B729E018}" type="sibTrans" cxnId="{52E0D41F-CE39-494F-A084-D531EFE6BBAC}">
      <dgm:prSet/>
      <dgm:spPr/>
      <dgm:t>
        <a:bodyPr/>
        <a:lstStyle/>
        <a:p>
          <a:endParaRPr lang="ru-RU"/>
        </a:p>
      </dgm:t>
    </dgm:pt>
    <dgm:pt modelId="{1AF167A9-3AE3-498A-83A8-0E65EB186E9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КГХ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7FD6BE-E3C1-400C-B7B5-0C13508E68B0}" type="parTrans" cxnId="{3380695E-10DE-4623-883D-469520713F73}">
      <dgm:prSet/>
      <dgm:spPr/>
      <dgm:t>
        <a:bodyPr/>
        <a:lstStyle/>
        <a:p>
          <a:endParaRPr lang="ru-RU"/>
        </a:p>
      </dgm:t>
    </dgm:pt>
    <dgm:pt modelId="{95BF3A08-C803-4FF9-9D40-51EAF5ABB926}" type="sibTrans" cxnId="{3380695E-10DE-4623-883D-469520713F73}">
      <dgm:prSet/>
      <dgm:spPr/>
      <dgm:t>
        <a:bodyPr/>
        <a:lstStyle/>
        <a:p>
          <a:endParaRPr lang="ru-RU"/>
        </a:p>
      </dgm:t>
    </dgm:pt>
    <dgm:pt modelId="{E896F57B-E882-40F5-B539-577F18D82247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УВСМСП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04A5B1-9E23-42D1-A035-58BED7B39823}" type="parTrans" cxnId="{3BA626DF-453E-4577-8F17-372CE7D43D62}">
      <dgm:prSet/>
      <dgm:spPr/>
      <dgm:t>
        <a:bodyPr/>
        <a:lstStyle/>
        <a:p>
          <a:endParaRPr lang="ru-RU"/>
        </a:p>
      </dgm:t>
    </dgm:pt>
    <dgm:pt modelId="{9F9A7B32-AFF7-4522-A7A1-68BFC170D350}" type="sibTrans" cxnId="{3BA626DF-453E-4577-8F17-372CE7D43D62}">
      <dgm:prSet/>
      <dgm:spPr/>
      <dgm:t>
        <a:bodyPr/>
        <a:lstStyle/>
        <a:p>
          <a:endParaRPr lang="ru-RU"/>
        </a:p>
      </dgm:t>
    </dgm:pt>
    <dgm:pt modelId="{0D68AC81-0E53-42F3-B2BA-2E2B3979E193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УКСМП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55EF44-C1F5-4359-AF4C-5F999A97F568}" type="parTrans" cxnId="{0781B890-D825-482B-A15E-0699FB0E7E3C}">
      <dgm:prSet/>
      <dgm:spPr/>
      <dgm:t>
        <a:bodyPr/>
        <a:lstStyle/>
        <a:p>
          <a:endParaRPr lang="ru-RU"/>
        </a:p>
      </dgm:t>
    </dgm:pt>
    <dgm:pt modelId="{F64B665E-5474-497B-B945-70194F3DE1B5}" type="sibTrans" cxnId="{0781B890-D825-482B-A15E-0699FB0E7E3C}">
      <dgm:prSet/>
      <dgm:spPr/>
      <dgm:t>
        <a:bodyPr/>
        <a:lstStyle/>
        <a:p>
          <a:endParaRPr lang="ru-RU"/>
        </a:p>
      </dgm:t>
    </dgm:pt>
    <dgm:pt modelId="{89D750B0-B484-4FB8-AD5E-92AE5D77F6D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ДОМЗ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CF676A-53C4-47EC-A564-2F3325268233}" type="parTrans" cxnId="{C278E498-0C86-4159-AC01-D75B366C1B25}">
      <dgm:prSet/>
      <dgm:spPr/>
      <dgm:t>
        <a:bodyPr/>
        <a:lstStyle/>
        <a:p>
          <a:endParaRPr lang="ru-RU"/>
        </a:p>
      </dgm:t>
    </dgm:pt>
    <dgm:pt modelId="{F47C0154-5975-4ACD-BF3F-0598F47CB5F2}" type="sibTrans" cxnId="{C278E498-0C86-4159-AC01-D75B366C1B25}">
      <dgm:prSet/>
      <dgm:spPr/>
      <dgm:t>
        <a:bodyPr/>
        <a:lstStyle/>
        <a:p>
          <a:endParaRPr lang="ru-RU"/>
        </a:p>
      </dgm:t>
    </dgm:pt>
    <dgm:pt modelId="{45F4D7F8-EFC0-4870-AE87-51F82FF81A87}" type="pres">
      <dgm:prSet presAssocID="{ED635880-5396-4A41-B9B9-114005A6748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2674D5-2D1D-40CE-94B1-C524F52FE690}" type="pres">
      <dgm:prSet presAssocID="{B51F382C-C4A7-4A8C-8FB9-567C78D5F282}" presName="compNode" presStyleCnt="0"/>
      <dgm:spPr/>
    </dgm:pt>
    <dgm:pt modelId="{28DCE33F-C7DF-403F-9E8B-78D5AC9B5A75}" type="pres">
      <dgm:prSet presAssocID="{B51F382C-C4A7-4A8C-8FB9-567C78D5F282}" presName="aNode" presStyleLbl="bgShp" presStyleIdx="0" presStyleCnt="2" custLinFactNeighborX="-550" custLinFactNeighborY="-6130"/>
      <dgm:spPr/>
      <dgm:t>
        <a:bodyPr/>
        <a:lstStyle/>
        <a:p>
          <a:endParaRPr lang="ru-RU"/>
        </a:p>
      </dgm:t>
    </dgm:pt>
    <dgm:pt modelId="{7F56FEEE-B032-4ECE-9A4E-BC6F53E4299B}" type="pres">
      <dgm:prSet presAssocID="{B51F382C-C4A7-4A8C-8FB9-567C78D5F282}" presName="textNode" presStyleLbl="bgShp" presStyleIdx="0" presStyleCnt="2"/>
      <dgm:spPr/>
      <dgm:t>
        <a:bodyPr/>
        <a:lstStyle/>
        <a:p>
          <a:endParaRPr lang="ru-RU"/>
        </a:p>
      </dgm:t>
    </dgm:pt>
    <dgm:pt modelId="{019CCD70-FE1F-49E2-A288-26D2E3D4A5BE}" type="pres">
      <dgm:prSet presAssocID="{B51F382C-C4A7-4A8C-8FB9-567C78D5F282}" presName="compChildNode" presStyleCnt="0"/>
      <dgm:spPr/>
    </dgm:pt>
    <dgm:pt modelId="{2B4DAEA2-8CD3-4F69-93DA-8731CAF51DB3}" type="pres">
      <dgm:prSet presAssocID="{B51F382C-C4A7-4A8C-8FB9-567C78D5F282}" presName="theInnerList" presStyleCnt="0"/>
      <dgm:spPr/>
    </dgm:pt>
    <dgm:pt modelId="{F5DE603A-9EAB-45C8-AD1E-86ADF3748178}" type="pres">
      <dgm:prSet presAssocID="{B4C0BC5D-EE30-49A7-9B79-B0B7CCA3C996}" presName="child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2C786-A1FE-4277-B8BD-20C5E0366B69}" type="pres">
      <dgm:prSet presAssocID="{B4C0BC5D-EE30-49A7-9B79-B0B7CCA3C996}" presName="aSpace2" presStyleCnt="0"/>
      <dgm:spPr/>
    </dgm:pt>
    <dgm:pt modelId="{538D861B-1A7B-4CE6-9852-228BAC5A7906}" type="pres">
      <dgm:prSet presAssocID="{6B6EC69F-6C67-4895-8FE4-B0AB51A907CF}" presName="child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2C1C7C-078C-4FBF-9BC4-3AB13C1070DF}" type="pres">
      <dgm:prSet presAssocID="{6B6EC69F-6C67-4895-8FE4-B0AB51A907CF}" presName="aSpace2" presStyleCnt="0"/>
      <dgm:spPr/>
    </dgm:pt>
    <dgm:pt modelId="{F8432CA7-EF9C-4CA2-BE8A-9D7AA7D66AF0}" type="pres">
      <dgm:prSet presAssocID="{BCCA8CF1-285F-4134-8440-0EA69354B84A}" presName="child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4C998-2863-4361-8B36-CFD2D51E20C9}" type="pres">
      <dgm:prSet presAssocID="{BCCA8CF1-285F-4134-8440-0EA69354B84A}" presName="aSpace2" presStyleCnt="0"/>
      <dgm:spPr/>
    </dgm:pt>
    <dgm:pt modelId="{F25001B5-588E-4802-8B75-33B488EEE4F5}" type="pres">
      <dgm:prSet presAssocID="{2CB8B1F2-CB74-4088-B65E-A1797B297ABF}" presName="child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77E8C5-5958-42BA-B8F3-D5081C74BD1C}" type="pres">
      <dgm:prSet presAssocID="{2CB8B1F2-CB74-4088-B65E-A1797B297ABF}" presName="aSpace2" presStyleCnt="0"/>
      <dgm:spPr/>
    </dgm:pt>
    <dgm:pt modelId="{C232270F-B449-4829-BF20-413C02C610B0}" type="pres">
      <dgm:prSet presAssocID="{89D750B0-B484-4FB8-AD5E-92AE5D77F6DD}" presName="child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C4522-8B72-494F-B053-4154FEE8E65D}" type="pres">
      <dgm:prSet presAssocID="{B51F382C-C4A7-4A8C-8FB9-567C78D5F282}" presName="aSpace" presStyleCnt="0"/>
      <dgm:spPr/>
    </dgm:pt>
    <dgm:pt modelId="{478D832F-3C21-4341-BBF7-354A150DD19D}" type="pres">
      <dgm:prSet presAssocID="{A63FE587-7690-46FE-AB66-D3CBA962698A}" presName="compNode" presStyleCnt="0"/>
      <dgm:spPr/>
    </dgm:pt>
    <dgm:pt modelId="{719573E7-5A90-43AC-9098-AB67B440A3B1}" type="pres">
      <dgm:prSet presAssocID="{A63FE587-7690-46FE-AB66-D3CBA962698A}" presName="aNode" presStyleLbl="bgShp" presStyleIdx="1" presStyleCnt="2" custLinFactNeighborX="-5126" custLinFactNeighborY="383"/>
      <dgm:spPr/>
      <dgm:t>
        <a:bodyPr/>
        <a:lstStyle/>
        <a:p>
          <a:endParaRPr lang="ru-RU"/>
        </a:p>
      </dgm:t>
    </dgm:pt>
    <dgm:pt modelId="{B96B4389-13EF-4A82-A5BE-D89030B0FDB5}" type="pres">
      <dgm:prSet presAssocID="{A63FE587-7690-46FE-AB66-D3CBA962698A}" presName="textNode" presStyleLbl="bgShp" presStyleIdx="1" presStyleCnt="2"/>
      <dgm:spPr/>
      <dgm:t>
        <a:bodyPr/>
        <a:lstStyle/>
        <a:p>
          <a:endParaRPr lang="ru-RU"/>
        </a:p>
      </dgm:t>
    </dgm:pt>
    <dgm:pt modelId="{0CF03CE1-353C-48C0-9301-37505535A858}" type="pres">
      <dgm:prSet presAssocID="{A63FE587-7690-46FE-AB66-D3CBA962698A}" presName="compChildNode" presStyleCnt="0"/>
      <dgm:spPr/>
    </dgm:pt>
    <dgm:pt modelId="{18445973-5052-435D-A73F-36987F6B5E05}" type="pres">
      <dgm:prSet presAssocID="{A63FE587-7690-46FE-AB66-D3CBA962698A}" presName="theInnerList" presStyleCnt="0"/>
      <dgm:spPr/>
    </dgm:pt>
    <dgm:pt modelId="{1A65258D-75FE-4F99-A83B-6E600FDF9493}" type="pres">
      <dgm:prSet presAssocID="{7C2EDCF1-EBA6-42D5-AE1B-8EBA58746E57}" presName="childNode" presStyleLbl="node1" presStyleIdx="5" presStyleCnt="12" custLinFactNeighborX="651" custLinFactNeighborY="12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A7704-4C93-42EE-8B3F-475B5DB6456B}" type="pres">
      <dgm:prSet presAssocID="{7C2EDCF1-EBA6-42D5-AE1B-8EBA58746E57}" presName="aSpace2" presStyleCnt="0"/>
      <dgm:spPr/>
    </dgm:pt>
    <dgm:pt modelId="{44B905AC-7160-41F1-ABB2-0617BE31FCD5}" type="pres">
      <dgm:prSet presAssocID="{A4704FFC-CABF-4EB0-83C6-660854238A4D}" presName="child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4186CF-C171-44EB-A41C-E073C9CE43DF}" type="pres">
      <dgm:prSet presAssocID="{A4704FFC-CABF-4EB0-83C6-660854238A4D}" presName="aSpace2" presStyleCnt="0"/>
      <dgm:spPr/>
    </dgm:pt>
    <dgm:pt modelId="{4AD2BF84-8180-4C60-BB91-6035546B43DD}" type="pres">
      <dgm:prSet presAssocID="{67941E55-EFB5-47CD-AE77-D96F0C4D9714}" presName="child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B8F2C-9F94-456A-9ADE-D77A33D5C77A}" type="pres">
      <dgm:prSet presAssocID="{67941E55-EFB5-47CD-AE77-D96F0C4D9714}" presName="aSpace2" presStyleCnt="0"/>
      <dgm:spPr/>
    </dgm:pt>
    <dgm:pt modelId="{618E3E60-E406-408B-9AAD-10AA295DD6CF}" type="pres">
      <dgm:prSet presAssocID="{5A4C7D9E-B9D9-4464-A839-827A58EBE576}" presName="child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0338E-1BEB-49B7-9BF1-63DD93F70E1C}" type="pres">
      <dgm:prSet presAssocID="{5A4C7D9E-B9D9-4464-A839-827A58EBE576}" presName="aSpace2" presStyleCnt="0"/>
      <dgm:spPr/>
    </dgm:pt>
    <dgm:pt modelId="{271182F9-7AC3-435A-A1FE-22A72F5C44C0}" type="pres">
      <dgm:prSet presAssocID="{1AF167A9-3AE3-498A-83A8-0E65EB186E9D}" presName="child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50A47A-ED27-4202-9608-B7A83B96C6F7}" type="pres">
      <dgm:prSet presAssocID="{1AF167A9-3AE3-498A-83A8-0E65EB186E9D}" presName="aSpace2" presStyleCnt="0"/>
      <dgm:spPr/>
    </dgm:pt>
    <dgm:pt modelId="{1C4F36D0-01CF-4927-A87B-1B3C335567B7}" type="pres">
      <dgm:prSet presAssocID="{E896F57B-E882-40F5-B539-577F18D82247}" presName="child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8F5F2-2E6B-4047-99BF-FC95ADA77FC3}" type="pres">
      <dgm:prSet presAssocID="{E896F57B-E882-40F5-B539-577F18D82247}" presName="aSpace2" presStyleCnt="0"/>
      <dgm:spPr/>
    </dgm:pt>
    <dgm:pt modelId="{4DE84429-712A-4C62-8029-51504DCEE838}" type="pres">
      <dgm:prSet presAssocID="{0D68AC81-0E53-42F3-B2BA-2E2B3979E193}" presName="child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398BF2-83CD-4FA7-8FDE-A7AB0E53882F}" type="presOf" srcId="{B51F382C-C4A7-4A8C-8FB9-567C78D5F282}" destId="{7F56FEEE-B032-4ECE-9A4E-BC6F53E4299B}" srcOrd="1" destOrd="0" presId="urn:microsoft.com/office/officeart/2005/8/layout/lProcess2"/>
    <dgm:cxn modelId="{3BC0E0D8-B360-4423-91BD-8EB53D81B043}" type="presOf" srcId="{5A4C7D9E-B9D9-4464-A839-827A58EBE576}" destId="{618E3E60-E406-408B-9AAD-10AA295DD6CF}" srcOrd="0" destOrd="0" presId="urn:microsoft.com/office/officeart/2005/8/layout/lProcess2"/>
    <dgm:cxn modelId="{74C4F2AB-0E56-43F3-850B-60D54011A2F0}" srcId="{ED635880-5396-4A41-B9B9-114005A6748A}" destId="{A63FE587-7690-46FE-AB66-D3CBA962698A}" srcOrd="1" destOrd="0" parTransId="{4C7D8D77-972D-44AA-8336-D9BA37366BAC}" sibTransId="{626EF2BE-1536-49A4-A431-C44EBF96B77B}"/>
    <dgm:cxn modelId="{9A52B4C6-EB63-40D3-B059-364EFF1C28A9}" type="presOf" srcId="{BCCA8CF1-285F-4134-8440-0EA69354B84A}" destId="{F8432CA7-EF9C-4CA2-BE8A-9D7AA7D66AF0}" srcOrd="0" destOrd="0" presId="urn:microsoft.com/office/officeart/2005/8/layout/lProcess2"/>
    <dgm:cxn modelId="{2D19C737-1E0B-4937-BA2A-B553D23784FA}" type="presOf" srcId="{B4C0BC5D-EE30-49A7-9B79-B0B7CCA3C996}" destId="{F5DE603A-9EAB-45C8-AD1E-86ADF3748178}" srcOrd="0" destOrd="0" presId="urn:microsoft.com/office/officeart/2005/8/layout/lProcess2"/>
    <dgm:cxn modelId="{88482AB5-0527-4085-91BD-044DC5110ADF}" srcId="{A63FE587-7690-46FE-AB66-D3CBA962698A}" destId="{A4704FFC-CABF-4EB0-83C6-660854238A4D}" srcOrd="1" destOrd="0" parTransId="{C297289A-E938-43BA-94B9-4C5B982BF3E6}" sibTransId="{9248AD89-BC6C-4898-A3DD-A8CB89C2A7A7}"/>
    <dgm:cxn modelId="{993EE22E-4945-4E05-9610-D3694B28BA19}" type="presOf" srcId="{2CB8B1F2-CB74-4088-B65E-A1797B297ABF}" destId="{F25001B5-588E-4802-8B75-33B488EEE4F5}" srcOrd="0" destOrd="0" presId="urn:microsoft.com/office/officeart/2005/8/layout/lProcess2"/>
    <dgm:cxn modelId="{224C4CDE-44B8-4184-8A42-2FE4D54C8D41}" srcId="{A63FE587-7690-46FE-AB66-D3CBA962698A}" destId="{7C2EDCF1-EBA6-42D5-AE1B-8EBA58746E57}" srcOrd="0" destOrd="0" parTransId="{18ABA197-E144-49B4-AD21-9FC63F5F2136}" sibTransId="{4E4B412F-10A0-47B6-95AA-0EF71918FC2D}"/>
    <dgm:cxn modelId="{8E8CB722-CC84-4F95-9461-7EB0E9025F72}" type="presOf" srcId="{67941E55-EFB5-47CD-AE77-D96F0C4D9714}" destId="{4AD2BF84-8180-4C60-BB91-6035546B43DD}" srcOrd="0" destOrd="0" presId="urn:microsoft.com/office/officeart/2005/8/layout/lProcess2"/>
    <dgm:cxn modelId="{EEDFBD42-1BAE-4067-9F13-2B53EEBFDE09}" type="presOf" srcId="{A63FE587-7690-46FE-AB66-D3CBA962698A}" destId="{719573E7-5A90-43AC-9098-AB67B440A3B1}" srcOrd="0" destOrd="0" presId="urn:microsoft.com/office/officeart/2005/8/layout/lProcess2"/>
    <dgm:cxn modelId="{F7408F54-4A8F-46A6-BAC6-B5CB73C37B6F}" type="presOf" srcId="{7C2EDCF1-EBA6-42D5-AE1B-8EBA58746E57}" destId="{1A65258D-75FE-4F99-A83B-6E600FDF9493}" srcOrd="0" destOrd="0" presId="urn:microsoft.com/office/officeart/2005/8/layout/lProcess2"/>
    <dgm:cxn modelId="{52E0D41F-CE39-494F-A084-D531EFE6BBAC}" srcId="{A63FE587-7690-46FE-AB66-D3CBA962698A}" destId="{5A4C7D9E-B9D9-4464-A839-827A58EBE576}" srcOrd="3" destOrd="0" parTransId="{A30F52FB-1D21-4BA6-8F41-30351542B273}" sibTransId="{D89543B8-ECD9-4DCE-993A-EC13B729E018}"/>
    <dgm:cxn modelId="{2B678BBE-72D8-4B98-9C5D-FF46DEBC4362}" type="presOf" srcId="{0D68AC81-0E53-42F3-B2BA-2E2B3979E193}" destId="{4DE84429-712A-4C62-8029-51504DCEE838}" srcOrd="0" destOrd="0" presId="urn:microsoft.com/office/officeart/2005/8/layout/lProcess2"/>
    <dgm:cxn modelId="{19356C5B-75F8-4AFC-8BC8-D570D34A13E8}" type="presOf" srcId="{89D750B0-B484-4FB8-AD5E-92AE5D77F6DD}" destId="{C232270F-B449-4829-BF20-413C02C610B0}" srcOrd="0" destOrd="0" presId="urn:microsoft.com/office/officeart/2005/8/layout/lProcess2"/>
    <dgm:cxn modelId="{3BA626DF-453E-4577-8F17-372CE7D43D62}" srcId="{A63FE587-7690-46FE-AB66-D3CBA962698A}" destId="{E896F57B-E882-40F5-B539-577F18D82247}" srcOrd="5" destOrd="0" parTransId="{5904A5B1-9E23-42D1-A035-58BED7B39823}" sibTransId="{9F9A7B32-AFF7-4522-A7A1-68BFC170D350}"/>
    <dgm:cxn modelId="{36444C60-F3F9-48E6-AF5D-F24B6A757A37}" srcId="{A63FE587-7690-46FE-AB66-D3CBA962698A}" destId="{67941E55-EFB5-47CD-AE77-D96F0C4D9714}" srcOrd="2" destOrd="0" parTransId="{C52A2431-BFAF-4FC2-92B0-F6C1B5CFD168}" sibTransId="{61B0403A-44AD-40BA-9508-6D7134A1AF9B}"/>
    <dgm:cxn modelId="{96878C19-58C8-4DE3-845C-F25B714786F0}" srcId="{B51F382C-C4A7-4A8C-8FB9-567C78D5F282}" destId="{2CB8B1F2-CB74-4088-B65E-A1797B297ABF}" srcOrd="3" destOrd="0" parTransId="{8A8351D3-FAF3-4EC2-83E7-92AF0B459772}" sibTransId="{D02B3BD9-0F58-4AA1-8491-123C9E4B7AFA}"/>
    <dgm:cxn modelId="{32776BC1-C42B-4760-9BD6-6574EE527E01}" srcId="{B51F382C-C4A7-4A8C-8FB9-567C78D5F282}" destId="{6B6EC69F-6C67-4895-8FE4-B0AB51A907CF}" srcOrd="1" destOrd="0" parTransId="{A5A41E8A-73D2-476E-8E27-362C81509231}" sibTransId="{F2B83114-3164-4461-85F2-B9F21D4EF238}"/>
    <dgm:cxn modelId="{0102589D-23B1-4470-9262-7E724F18D52F}" srcId="{B51F382C-C4A7-4A8C-8FB9-567C78D5F282}" destId="{B4C0BC5D-EE30-49A7-9B79-B0B7CCA3C996}" srcOrd="0" destOrd="0" parTransId="{851A9BFB-B27F-4C7D-8764-14BFCB4DBF02}" sibTransId="{433BD60C-8C28-4B7D-A057-2529313187B5}"/>
    <dgm:cxn modelId="{D8B72159-FB90-42A8-A93B-7FD0891C18EC}" type="presOf" srcId="{A63FE587-7690-46FE-AB66-D3CBA962698A}" destId="{B96B4389-13EF-4A82-A5BE-D89030B0FDB5}" srcOrd="1" destOrd="0" presId="urn:microsoft.com/office/officeart/2005/8/layout/lProcess2"/>
    <dgm:cxn modelId="{CCC9A754-7052-434C-ADEC-ABD3EF303FA8}" srcId="{ED635880-5396-4A41-B9B9-114005A6748A}" destId="{B51F382C-C4A7-4A8C-8FB9-567C78D5F282}" srcOrd="0" destOrd="0" parTransId="{24E96055-817E-48BD-8C1D-0E736A28FF6E}" sibTransId="{EFB6A8F8-E809-46E3-90D1-9B8304042678}"/>
    <dgm:cxn modelId="{7E10F7E9-663A-423C-925E-EE48B2E235DA}" type="presOf" srcId="{1AF167A9-3AE3-498A-83A8-0E65EB186E9D}" destId="{271182F9-7AC3-435A-A1FE-22A72F5C44C0}" srcOrd="0" destOrd="0" presId="urn:microsoft.com/office/officeart/2005/8/layout/lProcess2"/>
    <dgm:cxn modelId="{CFEB2F91-6AC5-4D70-AF78-9414C5CD7954}" type="presOf" srcId="{A4704FFC-CABF-4EB0-83C6-660854238A4D}" destId="{44B905AC-7160-41F1-ABB2-0617BE31FCD5}" srcOrd="0" destOrd="0" presId="urn:microsoft.com/office/officeart/2005/8/layout/lProcess2"/>
    <dgm:cxn modelId="{6CAA33A1-457C-4D01-ADA0-515A371E893F}" type="presOf" srcId="{E896F57B-E882-40F5-B539-577F18D82247}" destId="{1C4F36D0-01CF-4927-A87B-1B3C335567B7}" srcOrd="0" destOrd="0" presId="urn:microsoft.com/office/officeart/2005/8/layout/lProcess2"/>
    <dgm:cxn modelId="{80E49552-C665-4F00-B138-93B3B8C504B0}" type="presOf" srcId="{B51F382C-C4A7-4A8C-8FB9-567C78D5F282}" destId="{28DCE33F-C7DF-403F-9E8B-78D5AC9B5A75}" srcOrd="0" destOrd="0" presId="urn:microsoft.com/office/officeart/2005/8/layout/lProcess2"/>
    <dgm:cxn modelId="{0781B890-D825-482B-A15E-0699FB0E7E3C}" srcId="{A63FE587-7690-46FE-AB66-D3CBA962698A}" destId="{0D68AC81-0E53-42F3-B2BA-2E2B3979E193}" srcOrd="6" destOrd="0" parTransId="{C755EF44-C1F5-4359-AF4C-5F999A97F568}" sibTransId="{F64B665E-5474-497B-B945-70194F3DE1B5}"/>
    <dgm:cxn modelId="{C278E498-0C86-4159-AC01-D75B366C1B25}" srcId="{B51F382C-C4A7-4A8C-8FB9-567C78D5F282}" destId="{89D750B0-B484-4FB8-AD5E-92AE5D77F6DD}" srcOrd="4" destOrd="0" parTransId="{19CF676A-53C4-47EC-A564-2F3325268233}" sibTransId="{F47C0154-5975-4ACD-BF3F-0598F47CB5F2}"/>
    <dgm:cxn modelId="{773A8838-D3B9-43FE-911A-B88ED7CC8C1C}" type="presOf" srcId="{6B6EC69F-6C67-4895-8FE4-B0AB51A907CF}" destId="{538D861B-1A7B-4CE6-9852-228BAC5A7906}" srcOrd="0" destOrd="0" presId="urn:microsoft.com/office/officeart/2005/8/layout/lProcess2"/>
    <dgm:cxn modelId="{0970862B-9B3F-4A39-95A8-E564874721BB}" srcId="{B51F382C-C4A7-4A8C-8FB9-567C78D5F282}" destId="{BCCA8CF1-285F-4134-8440-0EA69354B84A}" srcOrd="2" destOrd="0" parTransId="{8509FEBC-3E1A-4D00-8238-74218FFB9A1D}" sibTransId="{47F74388-73C8-4DA5-AF24-9D179F98A81F}"/>
    <dgm:cxn modelId="{5A08A623-639C-414E-A599-7F600F46D46D}" type="presOf" srcId="{ED635880-5396-4A41-B9B9-114005A6748A}" destId="{45F4D7F8-EFC0-4870-AE87-51F82FF81A87}" srcOrd="0" destOrd="0" presId="urn:microsoft.com/office/officeart/2005/8/layout/lProcess2"/>
    <dgm:cxn modelId="{3380695E-10DE-4623-883D-469520713F73}" srcId="{A63FE587-7690-46FE-AB66-D3CBA962698A}" destId="{1AF167A9-3AE3-498A-83A8-0E65EB186E9D}" srcOrd="4" destOrd="0" parTransId="{C77FD6BE-E3C1-400C-B7B5-0C13508E68B0}" sibTransId="{95BF3A08-C803-4FF9-9D40-51EAF5ABB926}"/>
    <dgm:cxn modelId="{4A22D059-DC47-4640-A309-4347D938C1FD}" type="presParOf" srcId="{45F4D7F8-EFC0-4870-AE87-51F82FF81A87}" destId="{982674D5-2D1D-40CE-94B1-C524F52FE690}" srcOrd="0" destOrd="0" presId="urn:microsoft.com/office/officeart/2005/8/layout/lProcess2"/>
    <dgm:cxn modelId="{F40CE612-A1E8-45D1-A360-3CAB10B2E71D}" type="presParOf" srcId="{982674D5-2D1D-40CE-94B1-C524F52FE690}" destId="{28DCE33F-C7DF-403F-9E8B-78D5AC9B5A75}" srcOrd="0" destOrd="0" presId="urn:microsoft.com/office/officeart/2005/8/layout/lProcess2"/>
    <dgm:cxn modelId="{E466A0D7-4530-4B56-A288-F33A9DA196A8}" type="presParOf" srcId="{982674D5-2D1D-40CE-94B1-C524F52FE690}" destId="{7F56FEEE-B032-4ECE-9A4E-BC6F53E4299B}" srcOrd="1" destOrd="0" presId="urn:microsoft.com/office/officeart/2005/8/layout/lProcess2"/>
    <dgm:cxn modelId="{306C1566-23AF-46A5-B684-69AFAA20FC62}" type="presParOf" srcId="{982674D5-2D1D-40CE-94B1-C524F52FE690}" destId="{019CCD70-FE1F-49E2-A288-26D2E3D4A5BE}" srcOrd="2" destOrd="0" presId="urn:microsoft.com/office/officeart/2005/8/layout/lProcess2"/>
    <dgm:cxn modelId="{3FCA19D6-0B66-4C7E-B3D7-5C92780C49B9}" type="presParOf" srcId="{019CCD70-FE1F-49E2-A288-26D2E3D4A5BE}" destId="{2B4DAEA2-8CD3-4F69-93DA-8731CAF51DB3}" srcOrd="0" destOrd="0" presId="urn:microsoft.com/office/officeart/2005/8/layout/lProcess2"/>
    <dgm:cxn modelId="{1E0D3924-5349-4CCF-9736-9D4A5B65FEA2}" type="presParOf" srcId="{2B4DAEA2-8CD3-4F69-93DA-8731CAF51DB3}" destId="{F5DE603A-9EAB-45C8-AD1E-86ADF3748178}" srcOrd="0" destOrd="0" presId="urn:microsoft.com/office/officeart/2005/8/layout/lProcess2"/>
    <dgm:cxn modelId="{AABFEBE3-6EC2-48E1-B544-101FA1E7A5A7}" type="presParOf" srcId="{2B4DAEA2-8CD3-4F69-93DA-8731CAF51DB3}" destId="{5562C786-A1FE-4277-B8BD-20C5E0366B69}" srcOrd="1" destOrd="0" presId="urn:microsoft.com/office/officeart/2005/8/layout/lProcess2"/>
    <dgm:cxn modelId="{7B5179AF-85F7-49AA-99D0-1DACCCEE5EE8}" type="presParOf" srcId="{2B4DAEA2-8CD3-4F69-93DA-8731CAF51DB3}" destId="{538D861B-1A7B-4CE6-9852-228BAC5A7906}" srcOrd="2" destOrd="0" presId="urn:microsoft.com/office/officeart/2005/8/layout/lProcess2"/>
    <dgm:cxn modelId="{86FC52BF-2F02-454B-B809-1BB32C1471EA}" type="presParOf" srcId="{2B4DAEA2-8CD3-4F69-93DA-8731CAF51DB3}" destId="{C22C1C7C-078C-4FBF-9BC4-3AB13C1070DF}" srcOrd="3" destOrd="0" presId="urn:microsoft.com/office/officeart/2005/8/layout/lProcess2"/>
    <dgm:cxn modelId="{38174178-5DBA-4DC4-A669-83CF8552A38E}" type="presParOf" srcId="{2B4DAEA2-8CD3-4F69-93DA-8731CAF51DB3}" destId="{F8432CA7-EF9C-4CA2-BE8A-9D7AA7D66AF0}" srcOrd="4" destOrd="0" presId="urn:microsoft.com/office/officeart/2005/8/layout/lProcess2"/>
    <dgm:cxn modelId="{33756DCE-CFDD-4632-B271-6BCC3DDE9E2A}" type="presParOf" srcId="{2B4DAEA2-8CD3-4F69-93DA-8731CAF51DB3}" destId="{01E4C998-2863-4361-8B36-CFD2D51E20C9}" srcOrd="5" destOrd="0" presId="urn:microsoft.com/office/officeart/2005/8/layout/lProcess2"/>
    <dgm:cxn modelId="{9DD808E4-E220-4FBE-B8DE-4CAC406A48CB}" type="presParOf" srcId="{2B4DAEA2-8CD3-4F69-93DA-8731CAF51DB3}" destId="{F25001B5-588E-4802-8B75-33B488EEE4F5}" srcOrd="6" destOrd="0" presId="urn:microsoft.com/office/officeart/2005/8/layout/lProcess2"/>
    <dgm:cxn modelId="{32572C09-DA4C-4AE4-A96F-BE65AF639C29}" type="presParOf" srcId="{2B4DAEA2-8CD3-4F69-93DA-8731CAF51DB3}" destId="{BD77E8C5-5958-42BA-B8F3-D5081C74BD1C}" srcOrd="7" destOrd="0" presId="urn:microsoft.com/office/officeart/2005/8/layout/lProcess2"/>
    <dgm:cxn modelId="{DE0E0194-851C-43BA-9D13-881143EE78BE}" type="presParOf" srcId="{2B4DAEA2-8CD3-4F69-93DA-8731CAF51DB3}" destId="{C232270F-B449-4829-BF20-413C02C610B0}" srcOrd="8" destOrd="0" presId="urn:microsoft.com/office/officeart/2005/8/layout/lProcess2"/>
    <dgm:cxn modelId="{FA003715-44BF-4E39-A167-91FA7B6B6BD2}" type="presParOf" srcId="{45F4D7F8-EFC0-4870-AE87-51F82FF81A87}" destId="{19CC4522-8B72-494F-B053-4154FEE8E65D}" srcOrd="1" destOrd="0" presId="urn:microsoft.com/office/officeart/2005/8/layout/lProcess2"/>
    <dgm:cxn modelId="{14DD7A26-A819-47B2-B53A-7917136E4F15}" type="presParOf" srcId="{45F4D7F8-EFC0-4870-AE87-51F82FF81A87}" destId="{478D832F-3C21-4341-BBF7-354A150DD19D}" srcOrd="2" destOrd="0" presId="urn:microsoft.com/office/officeart/2005/8/layout/lProcess2"/>
    <dgm:cxn modelId="{E049CEB6-8E52-4AD9-AA85-5CA3D697F549}" type="presParOf" srcId="{478D832F-3C21-4341-BBF7-354A150DD19D}" destId="{719573E7-5A90-43AC-9098-AB67B440A3B1}" srcOrd="0" destOrd="0" presId="urn:microsoft.com/office/officeart/2005/8/layout/lProcess2"/>
    <dgm:cxn modelId="{5D7F0BCA-3DA4-418C-9B6A-916CC73D96A8}" type="presParOf" srcId="{478D832F-3C21-4341-BBF7-354A150DD19D}" destId="{B96B4389-13EF-4A82-A5BE-D89030B0FDB5}" srcOrd="1" destOrd="0" presId="urn:microsoft.com/office/officeart/2005/8/layout/lProcess2"/>
    <dgm:cxn modelId="{BC846D1D-8245-401C-BAA7-4E1DD5A09AA0}" type="presParOf" srcId="{478D832F-3C21-4341-BBF7-354A150DD19D}" destId="{0CF03CE1-353C-48C0-9301-37505535A858}" srcOrd="2" destOrd="0" presId="urn:microsoft.com/office/officeart/2005/8/layout/lProcess2"/>
    <dgm:cxn modelId="{65CE635F-947E-4BB9-9734-D675BC9B6816}" type="presParOf" srcId="{0CF03CE1-353C-48C0-9301-37505535A858}" destId="{18445973-5052-435D-A73F-36987F6B5E05}" srcOrd="0" destOrd="0" presId="urn:microsoft.com/office/officeart/2005/8/layout/lProcess2"/>
    <dgm:cxn modelId="{9EE47EBF-0899-4E6A-944B-4FB7EB21B377}" type="presParOf" srcId="{18445973-5052-435D-A73F-36987F6B5E05}" destId="{1A65258D-75FE-4F99-A83B-6E600FDF9493}" srcOrd="0" destOrd="0" presId="urn:microsoft.com/office/officeart/2005/8/layout/lProcess2"/>
    <dgm:cxn modelId="{E7CA2B13-4585-42BD-B7D8-EAF9331FBCA6}" type="presParOf" srcId="{18445973-5052-435D-A73F-36987F6B5E05}" destId="{6FBA7704-4C93-42EE-8B3F-475B5DB6456B}" srcOrd="1" destOrd="0" presId="urn:microsoft.com/office/officeart/2005/8/layout/lProcess2"/>
    <dgm:cxn modelId="{A69D95E9-CDEF-492C-96FF-09008F6215D0}" type="presParOf" srcId="{18445973-5052-435D-A73F-36987F6B5E05}" destId="{44B905AC-7160-41F1-ABB2-0617BE31FCD5}" srcOrd="2" destOrd="0" presId="urn:microsoft.com/office/officeart/2005/8/layout/lProcess2"/>
    <dgm:cxn modelId="{7286CA34-631C-431A-94E4-2280608037C6}" type="presParOf" srcId="{18445973-5052-435D-A73F-36987F6B5E05}" destId="{CE4186CF-C171-44EB-A41C-E073C9CE43DF}" srcOrd="3" destOrd="0" presId="urn:microsoft.com/office/officeart/2005/8/layout/lProcess2"/>
    <dgm:cxn modelId="{57C7FA83-B98B-468C-90E2-FCE06908C8A3}" type="presParOf" srcId="{18445973-5052-435D-A73F-36987F6B5E05}" destId="{4AD2BF84-8180-4C60-BB91-6035546B43DD}" srcOrd="4" destOrd="0" presId="urn:microsoft.com/office/officeart/2005/8/layout/lProcess2"/>
    <dgm:cxn modelId="{3072D474-B349-418A-AB64-567FED122B0D}" type="presParOf" srcId="{18445973-5052-435D-A73F-36987F6B5E05}" destId="{CCBB8F2C-9F94-456A-9ADE-D77A33D5C77A}" srcOrd="5" destOrd="0" presId="urn:microsoft.com/office/officeart/2005/8/layout/lProcess2"/>
    <dgm:cxn modelId="{6E78AB62-CB45-4E6E-862B-A1B96E5CEE54}" type="presParOf" srcId="{18445973-5052-435D-A73F-36987F6B5E05}" destId="{618E3E60-E406-408B-9AAD-10AA295DD6CF}" srcOrd="6" destOrd="0" presId="urn:microsoft.com/office/officeart/2005/8/layout/lProcess2"/>
    <dgm:cxn modelId="{1EDAFFDD-67DA-4881-8705-DD105E3563CD}" type="presParOf" srcId="{18445973-5052-435D-A73F-36987F6B5E05}" destId="{B5C0338E-1BEB-49B7-9BF1-63DD93F70E1C}" srcOrd="7" destOrd="0" presId="urn:microsoft.com/office/officeart/2005/8/layout/lProcess2"/>
    <dgm:cxn modelId="{5AB10F7F-2264-4753-A523-A750A07965F7}" type="presParOf" srcId="{18445973-5052-435D-A73F-36987F6B5E05}" destId="{271182F9-7AC3-435A-A1FE-22A72F5C44C0}" srcOrd="8" destOrd="0" presId="urn:microsoft.com/office/officeart/2005/8/layout/lProcess2"/>
    <dgm:cxn modelId="{6870E4C3-C5C7-43AB-9A97-9D3B0190A1E5}" type="presParOf" srcId="{18445973-5052-435D-A73F-36987F6B5E05}" destId="{2850A47A-ED27-4202-9608-B7A83B96C6F7}" srcOrd="9" destOrd="0" presId="urn:microsoft.com/office/officeart/2005/8/layout/lProcess2"/>
    <dgm:cxn modelId="{86DAE875-10AC-433A-8916-81AF8C593FFD}" type="presParOf" srcId="{18445973-5052-435D-A73F-36987F6B5E05}" destId="{1C4F36D0-01CF-4927-A87B-1B3C335567B7}" srcOrd="10" destOrd="0" presId="urn:microsoft.com/office/officeart/2005/8/layout/lProcess2"/>
    <dgm:cxn modelId="{A46364CF-AFAF-40F5-AE31-80D946B720D5}" type="presParOf" srcId="{18445973-5052-435D-A73F-36987F6B5E05}" destId="{FA18F5F2-2E6B-4047-99BF-FC95ADA77FC3}" srcOrd="11" destOrd="0" presId="urn:microsoft.com/office/officeart/2005/8/layout/lProcess2"/>
    <dgm:cxn modelId="{27FBEFFB-90DE-4F93-8F91-C0AA51861006}" type="presParOf" srcId="{18445973-5052-435D-A73F-36987F6B5E05}" destId="{4DE84429-712A-4C62-8029-51504DCEE838}" srcOrd="12" destOrd="0" presId="urn:microsoft.com/office/officeart/2005/8/layout/lProcess2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DCE33F-C7DF-403F-9E8B-78D5AC9B5A75}">
      <dsp:nvSpPr>
        <dsp:cNvPr id="0" name=""/>
        <dsp:cNvSpPr/>
      </dsp:nvSpPr>
      <dsp:spPr>
        <a:xfrm>
          <a:off x="0" y="0"/>
          <a:ext cx="5620515" cy="65385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Уровень бюджетного дефицита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150 млн. рублей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5620515" cy="1961575"/>
      </dsp:txXfrm>
    </dsp:sp>
    <dsp:sp modelId="{F5DE603A-9EAB-45C8-AD1E-86ADF3748178}">
      <dsp:nvSpPr>
        <dsp:cNvPr id="0" name=""/>
        <dsp:cNvSpPr/>
      </dsp:nvSpPr>
      <dsp:spPr>
        <a:xfrm>
          <a:off x="567894" y="1962812"/>
          <a:ext cx="4496412" cy="7564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ДФ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0049" y="1984967"/>
        <a:ext cx="4452102" cy="712112"/>
      </dsp:txXfrm>
    </dsp:sp>
    <dsp:sp modelId="{538D861B-1A7B-4CE6-9852-228BAC5A7906}">
      <dsp:nvSpPr>
        <dsp:cNvPr id="0" name=""/>
        <dsp:cNvSpPr/>
      </dsp:nvSpPr>
      <dsp:spPr>
        <a:xfrm>
          <a:off x="567894" y="2835608"/>
          <a:ext cx="4496412" cy="7564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УЭ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0049" y="2857763"/>
        <a:ext cx="4452102" cy="712112"/>
      </dsp:txXfrm>
    </dsp:sp>
    <dsp:sp modelId="{F8432CA7-EF9C-4CA2-BE8A-9D7AA7D66AF0}">
      <dsp:nvSpPr>
        <dsp:cNvPr id="0" name=""/>
        <dsp:cNvSpPr/>
      </dsp:nvSpPr>
      <dsp:spPr>
        <a:xfrm>
          <a:off x="567894" y="3708404"/>
          <a:ext cx="4496412" cy="7564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ДУЖФ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0049" y="3730559"/>
        <a:ext cx="4452102" cy="712112"/>
      </dsp:txXfrm>
    </dsp:sp>
    <dsp:sp modelId="{F25001B5-588E-4802-8B75-33B488EEE4F5}">
      <dsp:nvSpPr>
        <dsp:cNvPr id="0" name=""/>
        <dsp:cNvSpPr/>
      </dsp:nvSpPr>
      <dsp:spPr>
        <a:xfrm>
          <a:off x="567894" y="4581199"/>
          <a:ext cx="4496412" cy="7564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ДГЗО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0049" y="4603354"/>
        <a:ext cx="4452102" cy="712112"/>
      </dsp:txXfrm>
    </dsp:sp>
    <dsp:sp modelId="{C232270F-B449-4829-BF20-413C02C610B0}">
      <dsp:nvSpPr>
        <dsp:cNvPr id="0" name=""/>
        <dsp:cNvSpPr/>
      </dsp:nvSpPr>
      <dsp:spPr>
        <a:xfrm>
          <a:off x="567894" y="5453995"/>
          <a:ext cx="4496412" cy="7564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ДОМЗ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0049" y="5476150"/>
        <a:ext cx="4452102" cy="712112"/>
      </dsp:txXfrm>
    </dsp:sp>
    <dsp:sp modelId="{719573E7-5A90-43AC-9098-AB67B440A3B1}">
      <dsp:nvSpPr>
        <dsp:cNvPr id="0" name=""/>
        <dsp:cNvSpPr/>
      </dsp:nvSpPr>
      <dsp:spPr>
        <a:xfrm>
          <a:off x="5759789" y="0"/>
          <a:ext cx="5620515" cy="65385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Уровень бюджетного дефицита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350 млн. рублей 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59789" y="0"/>
        <a:ext cx="5620515" cy="1961575"/>
      </dsp:txXfrm>
    </dsp:sp>
    <dsp:sp modelId="{1A65258D-75FE-4F99-A83B-6E600FDF9493}">
      <dsp:nvSpPr>
        <dsp:cNvPr id="0" name=""/>
        <dsp:cNvSpPr/>
      </dsp:nvSpPr>
      <dsp:spPr>
        <a:xfrm>
          <a:off x="6639220" y="1966586"/>
          <a:ext cx="4496412" cy="535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54902" y="1982268"/>
        <a:ext cx="4465048" cy="504046"/>
      </dsp:txXfrm>
    </dsp:sp>
    <dsp:sp modelId="{44B905AC-7160-41F1-ABB2-0617BE31FCD5}">
      <dsp:nvSpPr>
        <dsp:cNvPr id="0" name=""/>
        <dsp:cNvSpPr/>
      </dsp:nvSpPr>
      <dsp:spPr>
        <a:xfrm>
          <a:off x="6609948" y="2583347"/>
          <a:ext cx="4496412" cy="535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Аппарат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25630" y="2599029"/>
        <a:ext cx="4465048" cy="504046"/>
      </dsp:txXfrm>
    </dsp:sp>
    <dsp:sp modelId="{4AD2BF84-8180-4C60-BB91-6035546B43DD}">
      <dsp:nvSpPr>
        <dsp:cNvPr id="0" name=""/>
        <dsp:cNvSpPr/>
      </dsp:nvSpPr>
      <dsp:spPr>
        <a:xfrm>
          <a:off x="6609948" y="3201129"/>
          <a:ext cx="4496412" cy="535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ДСР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25630" y="3216811"/>
        <a:ext cx="4465048" cy="504046"/>
      </dsp:txXfrm>
    </dsp:sp>
    <dsp:sp modelId="{618E3E60-E406-408B-9AAD-10AA295DD6CF}">
      <dsp:nvSpPr>
        <dsp:cNvPr id="0" name=""/>
        <dsp:cNvSpPr/>
      </dsp:nvSpPr>
      <dsp:spPr>
        <a:xfrm>
          <a:off x="6609948" y="3818910"/>
          <a:ext cx="4496412" cy="535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КУИ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25630" y="3834592"/>
        <a:ext cx="4465048" cy="504046"/>
      </dsp:txXfrm>
    </dsp:sp>
    <dsp:sp modelId="{271182F9-7AC3-435A-A1FE-22A72F5C44C0}">
      <dsp:nvSpPr>
        <dsp:cNvPr id="0" name=""/>
        <dsp:cNvSpPr/>
      </dsp:nvSpPr>
      <dsp:spPr>
        <a:xfrm>
          <a:off x="6609948" y="4436691"/>
          <a:ext cx="4496412" cy="535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КГХ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25630" y="4452373"/>
        <a:ext cx="4465048" cy="504046"/>
      </dsp:txXfrm>
    </dsp:sp>
    <dsp:sp modelId="{1C4F36D0-01CF-4927-A87B-1B3C335567B7}">
      <dsp:nvSpPr>
        <dsp:cNvPr id="0" name=""/>
        <dsp:cNvSpPr/>
      </dsp:nvSpPr>
      <dsp:spPr>
        <a:xfrm>
          <a:off x="6609948" y="5054473"/>
          <a:ext cx="4496412" cy="535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УВСМСП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25630" y="5070155"/>
        <a:ext cx="4465048" cy="504046"/>
      </dsp:txXfrm>
    </dsp:sp>
    <dsp:sp modelId="{4DE84429-712A-4C62-8029-51504DCEE838}">
      <dsp:nvSpPr>
        <dsp:cNvPr id="0" name=""/>
        <dsp:cNvSpPr/>
      </dsp:nvSpPr>
      <dsp:spPr>
        <a:xfrm>
          <a:off x="6609948" y="5672254"/>
          <a:ext cx="4496412" cy="535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УКСМП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25630" y="5687936"/>
        <a:ext cx="4465048" cy="504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0.87874</cdr:x>
      <cdr:y>0.11298</cdr:y>
    </cdr:from>
    <cdr:to>
      <cdr:x>1</cdr:x>
      <cdr:y>0.18309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19633091">
          <a:off x="10241192" y="727141"/>
          <a:ext cx="1413213" cy="451229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05DD5-E0AB-4278-AA36-1890658C66C1}" type="datetimeFigureOut">
              <a:rPr lang="ru-RU" smtClean="0"/>
              <a:t>24.07.2014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6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E3ABD-3E75-404A-8AEE-AB324B39C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32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225" y="746125"/>
            <a:ext cx="6604000" cy="3714750"/>
          </a:xfrm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900113" algn="l"/>
                <a:tab pos="1350963" algn="l"/>
                <a:tab pos="1801813" algn="l"/>
                <a:tab pos="2254250" algn="l"/>
                <a:tab pos="2705100" algn="l"/>
                <a:tab pos="3155950" algn="l"/>
                <a:tab pos="3606800" algn="l"/>
                <a:tab pos="4057650" algn="l"/>
                <a:tab pos="4510088" algn="l"/>
                <a:tab pos="4960938" algn="l"/>
                <a:tab pos="5411788" algn="l"/>
                <a:tab pos="5862638" algn="l"/>
                <a:tab pos="6315075" algn="l"/>
                <a:tab pos="6765925" algn="l"/>
                <a:tab pos="7216775" algn="l"/>
                <a:tab pos="7667625" algn="l"/>
                <a:tab pos="8118475" algn="l"/>
                <a:tab pos="8570913" algn="l"/>
                <a:tab pos="90217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6125" indent="-285750">
              <a:tabLst>
                <a:tab pos="0" algn="l"/>
                <a:tab pos="449263" algn="l"/>
                <a:tab pos="900113" algn="l"/>
                <a:tab pos="1350963" algn="l"/>
                <a:tab pos="1801813" algn="l"/>
                <a:tab pos="2254250" algn="l"/>
                <a:tab pos="2705100" algn="l"/>
                <a:tab pos="3155950" algn="l"/>
                <a:tab pos="3606800" algn="l"/>
                <a:tab pos="4057650" algn="l"/>
                <a:tab pos="4510088" algn="l"/>
                <a:tab pos="4960938" algn="l"/>
                <a:tab pos="5411788" algn="l"/>
                <a:tab pos="5862638" algn="l"/>
                <a:tab pos="6315075" algn="l"/>
                <a:tab pos="6765925" algn="l"/>
                <a:tab pos="7216775" algn="l"/>
                <a:tab pos="7667625" algn="l"/>
                <a:tab pos="8118475" algn="l"/>
                <a:tab pos="8570913" algn="l"/>
                <a:tab pos="90217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7763" indent="-228600">
              <a:tabLst>
                <a:tab pos="0" algn="l"/>
                <a:tab pos="449263" algn="l"/>
                <a:tab pos="900113" algn="l"/>
                <a:tab pos="1350963" algn="l"/>
                <a:tab pos="1801813" algn="l"/>
                <a:tab pos="2254250" algn="l"/>
                <a:tab pos="2705100" algn="l"/>
                <a:tab pos="3155950" algn="l"/>
                <a:tab pos="3606800" algn="l"/>
                <a:tab pos="4057650" algn="l"/>
                <a:tab pos="4510088" algn="l"/>
                <a:tab pos="4960938" algn="l"/>
                <a:tab pos="5411788" algn="l"/>
                <a:tab pos="5862638" algn="l"/>
                <a:tab pos="6315075" algn="l"/>
                <a:tab pos="6765925" algn="l"/>
                <a:tab pos="7216775" algn="l"/>
                <a:tab pos="7667625" algn="l"/>
                <a:tab pos="8118475" algn="l"/>
                <a:tab pos="8570913" algn="l"/>
                <a:tab pos="90217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6550" indent="-228600">
              <a:tabLst>
                <a:tab pos="0" algn="l"/>
                <a:tab pos="449263" algn="l"/>
                <a:tab pos="900113" algn="l"/>
                <a:tab pos="1350963" algn="l"/>
                <a:tab pos="1801813" algn="l"/>
                <a:tab pos="2254250" algn="l"/>
                <a:tab pos="2705100" algn="l"/>
                <a:tab pos="3155950" algn="l"/>
                <a:tab pos="3606800" algn="l"/>
                <a:tab pos="4057650" algn="l"/>
                <a:tab pos="4510088" algn="l"/>
                <a:tab pos="4960938" algn="l"/>
                <a:tab pos="5411788" algn="l"/>
                <a:tab pos="5862638" algn="l"/>
                <a:tab pos="6315075" algn="l"/>
                <a:tab pos="6765925" algn="l"/>
                <a:tab pos="7216775" algn="l"/>
                <a:tab pos="7667625" algn="l"/>
                <a:tab pos="8118475" algn="l"/>
                <a:tab pos="8570913" algn="l"/>
                <a:tab pos="90217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65338" indent="-228600">
              <a:tabLst>
                <a:tab pos="0" algn="l"/>
                <a:tab pos="449263" algn="l"/>
                <a:tab pos="900113" algn="l"/>
                <a:tab pos="1350963" algn="l"/>
                <a:tab pos="1801813" algn="l"/>
                <a:tab pos="2254250" algn="l"/>
                <a:tab pos="2705100" algn="l"/>
                <a:tab pos="3155950" algn="l"/>
                <a:tab pos="3606800" algn="l"/>
                <a:tab pos="4057650" algn="l"/>
                <a:tab pos="4510088" algn="l"/>
                <a:tab pos="4960938" algn="l"/>
                <a:tab pos="5411788" algn="l"/>
                <a:tab pos="5862638" algn="l"/>
                <a:tab pos="6315075" algn="l"/>
                <a:tab pos="6765925" algn="l"/>
                <a:tab pos="7216775" algn="l"/>
                <a:tab pos="7667625" algn="l"/>
                <a:tab pos="8118475" algn="l"/>
                <a:tab pos="8570913" algn="l"/>
                <a:tab pos="90217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22538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900113" algn="l"/>
                <a:tab pos="1350963" algn="l"/>
                <a:tab pos="1801813" algn="l"/>
                <a:tab pos="2254250" algn="l"/>
                <a:tab pos="2705100" algn="l"/>
                <a:tab pos="3155950" algn="l"/>
                <a:tab pos="3606800" algn="l"/>
                <a:tab pos="4057650" algn="l"/>
                <a:tab pos="4510088" algn="l"/>
                <a:tab pos="4960938" algn="l"/>
                <a:tab pos="5411788" algn="l"/>
                <a:tab pos="5862638" algn="l"/>
                <a:tab pos="6315075" algn="l"/>
                <a:tab pos="6765925" algn="l"/>
                <a:tab pos="7216775" algn="l"/>
                <a:tab pos="7667625" algn="l"/>
                <a:tab pos="8118475" algn="l"/>
                <a:tab pos="8570913" algn="l"/>
                <a:tab pos="90217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9738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900113" algn="l"/>
                <a:tab pos="1350963" algn="l"/>
                <a:tab pos="1801813" algn="l"/>
                <a:tab pos="2254250" algn="l"/>
                <a:tab pos="2705100" algn="l"/>
                <a:tab pos="3155950" algn="l"/>
                <a:tab pos="3606800" algn="l"/>
                <a:tab pos="4057650" algn="l"/>
                <a:tab pos="4510088" algn="l"/>
                <a:tab pos="4960938" algn="l"/>
                <a:tab pos="5411788" algn="l"/>
                <a:tab pos="5862638" algn="l"/>
                <a:tab pos="6315075" algn="l"/>
                <a:tab pos="6765925" algn="l"/>
                <a:tab pos="7216775" algn="l"/>
                <a:tab pos="7667625" algn="l"/>
                <a:tab pos="8118475" algn="l"/>
                <a:tab pos="8570913" algn="l"/>
                <a:tab pos="90217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36938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900113" algn="l"/>
                <a:tab pos="1350963" algn="l"/>
                <a:tab pos="1801813" algn="l"/>
                <a:tab pos="2254250" algn="l"/>
                <a:tab pos="2705100" algn="l"/>
                <a:tab pos="3155950" algn="l"/>
                <a:tab pos="3606800" algn="l"/>
                <a:tab pos="4057650" algn="l"/>
                <a:tab pos="4510088" algn="l"/>
                <a:tab pos="4960938" algn="l"/>
                <a:tab pos="5411788" algn="l"/>
                <a:tab pos="5862638" algn="l"/>
                <a:tab pos="6315075" algn="l"/>
                <a:tab pos="6765925" algn="l"/>
                <a:tab pos="7216775" algn="l"/>
                <a:tab pos="7667625" algn="l"/>
                <a:tab pos="8118475" algn="l"/>
                <a:tab pos="8570913" algn="l"/>
                <a:tab pos="90217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94138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900113" algn="l"/>
                <a:tab pos="1350963" algn="l"/>
                <a:tab pos="1801813" algn="l"/>
                <a:tab pos="2254250" algn="l"/>
                <a:tab pos="2705100" algn="l"/>
                <a:tab pos="3155950" algn="l"/>
                <a:tab pos="3606800" algn="l"/>
                <a:tab pos="4057650" algn="l"/>
                <a:tab pos="4510088" algn="l"/>
                <a:tab pos="4960938" algn="l"/>
                <a:tab pos="5411788" algn="l"/>
                <a:tab pos="5862638" algn="l"/>
                <a:tab pos="6315075" algn="l"/>
                <a:tab pos="6765925" algn="l"/>
                <a:tab pos="7216775" algn="l"/>
                <a:tab pos="7667625" algn="l"/>
                <a:tab pos="8118475" algn="l"/>
                <a:tab pos="8570913" algn="l"/>
                <a:tab pos="90217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C515CAA3-C422-4DC7-81EC-89630DD03176}" type="slidenum">
              <a:rPr lang="en-GB" altLang="ru-RU" sz="1200">
                <a:solidFill>
                  <a:srgbClr val="000000"/>
                </a:solidFill>
              </a:rPr>
              <a:pPr/>
              <a:t>24</a:t>
            </a:fld>
            <a:endParaRPr lang="en-GB" altLang="ru-RU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62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673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0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4518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80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4042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787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268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86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52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126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970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118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65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567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10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489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5058" y="325677"/>
            <a:ext cx="11466986" cy="389605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комиссия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администрации Петропавловск-Камчатского городского округа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03267" y="5324025"/>
            <a:ext cx="6987645" cy="138853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Петропавловск-Камчатский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2014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359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1041" y="1362576"/>
            <a:ext cx="1099785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4.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Рассмотрение информации об оценке потерь бюджета городского округа от предоставления льгот по местным налогам и сборам, льгот по арендной плате и иным платежам в бюджет городского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</a:p>
          <a:p>
            <a:pPr algn="r"/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(Управление экономики Ю.В. Сидоренко)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55293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650" y="283924"/>
            <a:ext cx="11936376" cy="9060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1) Выпадающие </a:t>
            </a:r>
            <a:r>
              <a:rPr lang="ru-RU" sz="27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Петропавловск-Камчатского городского округа от предоставления льгот по местным налогам, льгот по арендной </a:t>
            </a:r>
            <a:r>
              <a:rPr lang="ru-RU" sz="27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плате </a:t>
            </a:r>
            <a:r>
              <a:rPr lang="ru-RU" sz="18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рублей)</a:t>
            </a:r>
            <a:r>
              <a:rPr lang="ru-RU" sz="18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5471499"/>
              </p:ext>
            </p:extLst>
          </p:nvPr>
        </p:nvGraphicFramePr>
        <p:xfrm>
          <a:off x="313152" y="1189973"/>
          <a:ext cx="11686783" cy="55346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223352"/>
                <a:gridCol w="1465545"/>
                <a:gridCol w="1039661"/>
                <a:gridCol w="1114816"/>
                <a:gridCol w="964504"/>
                <a:gridCol w="1052186"/>
                <a:gridCol w="826719"/>
              </a:tblGrid>
              <a:tr h="663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главного администратора доходов 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Основание (№, дата письма)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управлению имуществом администрации Петропавловск-Камчатского городского округа</a:t>
                      </a:r>
                      <a:endParaRPr lang="ru-RU" sz="16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01-06-02/100</a:t>
                      </a: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/1</a:t>
                      </a: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</a:t>
                      </a: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.201</a:t>
                      </a: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6413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градостроительства и земельных отношений Петропавловск-Камчатского городского округа , всего:</a:t>
                      </a:r>
                      <a:endParaRPr lang="ru-RU" sz="16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01-08-02/12</a:t>
                      </a: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/1</a:t>
                      </a: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.07.2014</a:t>
                      </a:r>
                      <a:endParaRPr lang="ru-RU" sz="1600" b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18,3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24,4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25,6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26,9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- льготы по арендной плате за земельные участки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7,7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9,2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9,7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73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расчете арендной платы по рыночной стоимости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10,6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15,2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15,9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16,7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Инспекция федеральной налоговой службы по г. Петропавловску-Камчатскому, всего, в том числе</a:t>
                      </a:r>
                      <a:endParaRPr lang="ru-RU" sz="16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10-26/09919 от 02.07.2014</a:t>
                      </a:r>
                      <a:endParaRPr lang="ru-RU" sz="1600" b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278,6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284,6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290,7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297,0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303,4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789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налог, всего, в том числе</a:t>
                      </a:r>
                      <a:endParaRPr lang="ru-RU" sz="1600" b="0" i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278,3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284,2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290,3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296,5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302,9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государственные и муниципальные учреждения, органы </a:t>
                      </a:r>
                      <a:r>
                        <a:rPr lang="ru-RU" sz="160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</a:t>
                      </a:r>
                      <a:r>
                        <a:rPr lang="ru-RU" sz="16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 власти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органы местного самоуправления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273,0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278,4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284,0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289,7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295,5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715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юридические лица и индивидуальные предприниматели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632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физические лица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4,6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5,5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6,1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6,7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лиц, всего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ИТОГО: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278,8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302,9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315,1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322,6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330,4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5804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045" y="246346"/>
            <a:ext cx="11542144" cy="13208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20000"/>
                  <a:lumOff val="80000"/>
                </a:schemeClr>
              </a:gs>
              <a:gs pos="83000">
                <a:schemeClr val="accent1">
                  <a:lumMod val="20000"/>
                  <a:lumOff val="80000"/>
                </a:schemeClr>
              </a:gs>
              <a:gs pos="100000">
                <a:srgbClr val="F0FBFE"/>
              </a:gs>
            </a:gsLst>
            <a:lin ang="5400000" scaled="1"/>
          </a:gra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объема выпадающих доходов от предоставления льгот по местным налогам и сборам и  аренде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4381756"/>
              </p:ext>
            </p:extLst>
          </p:nvPr>
        </p:nvGraphicFramePr>
        <p:xfrm>
          <a:off x="293298" y="1567146"/>
          <a:ext cx="11507637" cy="5006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0237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034" y="281796"/>
            <a:ext cx="11300603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выпадающих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от предоставления льгот по уплате земельного налога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0232272"/>
              </p:ext>
            </p:extLst>
          </p:nvPr>
        </p:nvGraphicFramePr>
        <p:xfrm>
          <a:off x="207034" y="1397480"/>
          <a:ext cx="11662913" cy="5141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7535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023" y="116632"/>
            <a:ext cx="11874437" cy="432048"/>
          </a:xfr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Реестр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налоговых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льгот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установленных решениями Городской Думы по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состоянию на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01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01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1900126"/>
              </p:ext>
            </p:extLst>
          </p:nvPr>
        </p:nvGraphicFramePr>
        <p:xfrm>
          <a:off x="138023" y="759090"/>
          <a:ext cx="11812043" cy="60278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105225"/>
                <a:gridCol w="1244030"/>
                <a:gridCol w="1376340"/>
                <a:gridCol w="1086448"/>
              </a:tblGrid>
              <a:tr h="570612">
                <a:tc>
                  <a:txBody>
                    <a:bodyPr/>
                    <a:lstStyle/>
                    <a:p>
                      <a:pPr algn="ctr" fontAlgn="t"/>
                      <a:endParaRPr lang="ru-RU" sz="1300" u="none" strike="noStrike" cap="none" spc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 </a:t>
                      </a:r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налогоплательщиков</a:t>
                      </a:r>
                      <a:endParaRPr lang="ru-RU" sz="13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u="none" strike="noStrike" cap="none" spc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Льгота</a:t>
                      </a:r>
                      <a:endParaRPr lang="ru-RU" sz="13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предоставления льготы</a:t>
                      </a:r>
                      <a:endParaRPr lang="ru-RU" sz="13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</a:t>
                      </a:r>
                      <a:r>
                        <a:rPr lang="ru-RU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ГД</a:t>
                      </a:r>
                      <a:endParaRPr lang="ru-RU" sz="13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235475">
                <a:tc gridSpan="4">
                  <a:txBody>
                    <a:bodyPr/>
                    <a:lstStyle/>
                    <a:p>
                      <a:pPr algn="ctr" fontAlgn="t">
                        <a:buFont typeface="Wingdings" pitchFamily="2" charset="2"/>
                        <a:buNone/>
                      </a:pPr>
                      <a:r>
                        <a:rPr lang="en-US" sz="1600" b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1600" b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</a:t>
                      </a:r>
                      <a:endParaRPr lang="ru-RU" sz="16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4326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инвалиды </a:t>
                      </a:r>
                      <a:r>
                        <a:rPr lang="en-US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группы;</a:t>
                      </a:r>
                    </a:p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родители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(законные представители), имеющие детей-инвалидов;</a:t>
                      </a:r>
                    </a:p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лица, имеющие на иждивении трех и более детей.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освобождение от уплаты налога</a:t>
                      </a:r>
                      <a:endParaRPr lang="ru-RU" sz="14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01.01.2011г.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4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18.11.2010 № </a:t>
                      </a:r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306-нд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235475">
                <a:tc gridSpan="4">
                  <a:txBody>
                    <a:bodyPr/>
                    <a:lstStyle/>
                    <a:p>
                      <a:pPr algn="ctr" fontAlgn="t">
                        <a:buFont typeface="Wingdings" pitchFamily="2" charset="2"/>
                        <a:buNone/>
                      </a:pPr>
                      <a:r>
                        <a:rPr lang="en-US" sz="1600" b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1600" b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</a:t>
                      </a:r>
                      <a:endParaRPr lang="ru-RU" sz="16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6607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любых организационно-правовых форм, а также индивидуальные предприниматели, осуществляющие деятельность без образования юридического лица - в отношении земельных участков общего пользования (площади, улицы, проезды, автомобильные дороги местного значения в границах городского округа, набережные, скверы, бульвары, закрытые водоемы, пляжи); парков отдыха и развлечений; полигонов захоронения бытовых отходов, кладбищ, при условии целевого использования земель по профилю осуществляемой ими деятельности;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освобождение от уплаты налога</a:t>
                      </a:r>
                    </a:p>
                    <a:p>
                      <a:pPr algn="l" fontAlgn="t"/>
                      <a:r>
                        <a:rPr lang="ru-RU" sz="1400" b="1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01.01.2011г.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05.03.2014 </a:t>
                      </a:r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204-нд</a:t>
                      </a:r>
                      <a:endParaRPr lang="ru-RU" sz="13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232475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органы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местного самоуправления - в отношении земельных участков, используемых для выполнения своих функций;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01.01.2011г.</a:t>
                      </a:r>
                    </a:p>
                    <a:p>
                      <a:pPr algn="ctr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18.11.2010 № 305-нд</a:t>
                      </a: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352044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вдовы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(не вступившие в повторный брак) участников Великой Отечественной войны, ветеранов боевых действий - в отношении земельных участков, не используемых для предпринимательской деятельности;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899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пенсионеры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(женщины, достигшие 50 лет, мужчины - 55 лет), получающие пенсии, назначаемые в порядке, установленном пенсионным законодательством </a:t>
                      </a: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 -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отношении земельных участков, не используемых для предпринимательской деятельности;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cap="none" spc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01.01.2012г.</a:t>
                      </a:r>
                      <a:endParaRPr lang="ru-RU" sz="1400" b="0" i="0" u="none" strike="noStrike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19.05.2011 № </a:t>
                      </a:r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345-нд</a:t>
                      </a:r>
                      <a:endParaRPr lang="ru-RU" sz="13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386022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малообеспеченные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граждане, среднедушевой доход которых ниже величины прожиточного минимума, установленного в Камчатском крае;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01.01.2011г.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18.11.2010 № </a:t>
                      </a:r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305-нд</a:t>
                      </a:r>
                      <a:endParaRPr lang="ru-RU" sz="13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386022">
                <a:tc>
                  <a:txBody>
                    <a:bodyPr/>
                    <a:lstStyle/>
                    <a:p>
                      <a:pPr algn="l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общественные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объединения пожарной охраны, зарегистрированные в установленном законодательством порядке;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01.01.2014г.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30.10.2013 № </a:t>
                      </a:r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134-нд</a:t>
                      </a:r>
                      <a:endParaRPr lang="ru-RU" sz="13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352044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земельные участки, приобретенные (предоставленные) для личного подсобного хозяйства, садоводства, огородничества или животноводства, а также дачного хозяйства;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льготный налог 0%</a:t>
                      </a:r>
                      <a:endParaRPr lang="ru-RU" sz="14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01.01.2011г</a:t>
                      </a:r>
                      <a:r>
                        <a:rPr lang="ru-RU" sz="14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18.11.2010 № 305-нд</a:t>
                      </a:r>
                      <a:endParaRPr lang="ru-RU" sz="1300" u="none" strike="noStrike" cap="none" spc="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352044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земельные участки, предоставленные для строительства и эксплуатации объектов физической культуры и спорта, дошкольного образования;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190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земельные участки, предоставленные для строительства многоквартирных домов;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249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земельные участки, приобретенные (предоставленные) для индивидуального жилищного строительства многодетным </a:t>
                      </a:r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семьям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01.01.2013г.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r>
                        <a:rPr lang="en-US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/12/</a:t>
                      </a:r>
                      <a:r>
                        <a:rPr lang="ru-RU" sz="13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 № </a:t>
                      </a:r>
                      <a:r>
                        <a:rPr lang="ru-RU" sz="13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15-нд</a:t>
                      </a:r>
                      <a:endParaRPr lang="ru-RU" sz="13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203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551" y="609600"/>
            <a:ext cx="11490385" cy="1320800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предложения по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внесению изменений в муниципальные правовые акты о местных налогах и сборах, установлении льгот по местным налогам, льгот по арендной плате и иным неналоговым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платежам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2333" y="2686682"/>
            <a:ext cx="10946819" cy="3880773"/>
          </a:xfrm>
        </p:spPr>
        <p:txBody>
          <a:bodyPr>
            <a:normAutofit/>
          </a:bodyPr>
          <a:lstStyle/>
          <a:p>
            <a:pPr marL="0" indent="34290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к сведению информацию Управления экономики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пересмотру льгот по местным налогам.</a:t>
            </a:r>
          </a:p>
          <a:p>
            <a:pPr marL="0" indent="342900"/>
            <a:endParaRPr lang="ru-RU" sz="28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4290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Управлению экономики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предоставить на очередное заседание информацию о проделанной работе.</a:t>
            </a:r>
          </a:p>
        </p:txBody>
      </p:sp>
    </p:spTree>
    <p:extLst>
      <p:ext uri="{BB962C8B-B14F-4D97-AF65-F5344CB8AC3E}">
        <p14:creationId xmlns:p14="http://schemas.microsoft.com/office/powerpoint/2010/main" val="221028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675" y="155512"/>
            <a:ext cx="11559397" cy="1522976"/>
          </a:xfrm>
          <a:solidFill>
            <a:srgbClr val="F0FBFE"/>
          </a:solidFill>
        </p:spPr>
        <p:txBody>
          <a:bodyPr>
            <a:normAutofit fontScale="90000"/>
          </a:bodyPr>
          <a:lstStyle/>
          <a:p>
            <a:pPr lvl="0"/>
            <a:r>
              <a:rPr lang="ru-RU" sz="33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5.</a:t>
            </a:r>
            <a:r>
              <a:rPr lang="ru-RU" sz="3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</a:t>
            </a:r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согласование предложений по предоставлению соответствующих субсидий юридическим 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лицам  </a:t>
            </a:r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со статьями 78, 78.1 Бюджетного кодекса 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рублей)                                  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8249621"/>
              </p:ext>
            </p:extLst>
          </p:nvPr>
        </p:nvGraphicFramePr>
        <p:xfrm>
          <a:off x="338675" y="1678488"/>
          <a:ext cx="11559398" cy="48971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56116"/>
                <a:gridCol w="7122335"/>
                <a:gridCol w="1182817"/>
                <a:gridCol w="1055632"/>
                <a:gridCol w="1004758"/>
                <a:gridCol w="837740"/>
              </a:tblGrid>
              <a:tr h="23799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85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b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СБР на 01.07.2014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предложениям ГРБС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потребность в бюджетных ассигнованиях на предоставление субсидий юридическим лицам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211,9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189,3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192,4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190,5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по взаимодействию с субъектами малого и среднего </a:t>
                      </a: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предпринимательства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4940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грантов начинающим субъектам МСП на создание собственного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бизнеса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50765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субсидий субъектам МСП на ранней стадии их деятельности в целях возмещения затрат на приобретение основных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субсидии в целях возмещения части затрат, связанных с уплатой процентов по кредитам, привлеченным в российских кредитных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организациях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субсидий в целях возмещения части затрат, связанных с приобретением оборудования для создания и (или) развития и (или) модернизации производства товаров (работ, услуг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5340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650763"/>
              </p:ext>
            </p:extLst>
          </p:nvPr>
        </p:nvGraphicFramePr>
        <p:xfrm>
          <a:off x="275572" y="588724"/>
          <a:ext cx="11561526" cy="5861544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736149"/>
                <a:gridCol w="6027906"/>
                <a:gridCol w="1302707"/>
                <a:gridCol w="1139869"/>
                <a:gridCol w="1189972"/>
                <a:gridCol w="1164923"/>
              </a:tblGrid>
              <a:tr h="43930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</a:tr>
              <a:tr h="274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b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СБР на 01.07.2014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предложениям ГРБС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</a:tr>
              <a:tr h="4393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52609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Администрация Петропавловск-Камчатского городского округа 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  <a:tr h="6174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субсидий родовым общинам КМНС на территории Петропавловск-Камчатского городского округа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  <a:tr h="82184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Оказание финансовой поддержки СОНКО зарегистрированным и осуществляющим деятельность на территории Петропавловск-Камчатского городского округа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  <a:tr h="79289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Профилактика правонарушений в общественных местах, на улицах и административных участках. Привлечение граждан к охране общественного порядка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  <a:tr h="48350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культуры, спорта и молодежной </a:t>
                      </a:r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политики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  <a:tr h="109825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 некоммерческим организациям  на реализацию мероприятий, направленных на поддержку общественных инициатив по направлениям молодежной политики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514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490525"/>
              </p:ext>
            </p:extLst>
          </p:nvPr>
        </p:nvGraphicFramePr>
        <p:xfrm>
          <a:off x="272322" y="400833"/>
          <a:ext cx="11702561" cy="601955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745129"/>
                <a:gridCol w="5709026"/>
                <a:gridCol w="1559216"/>
                <a:gridCol w="1326593"/>
                <a:gridCol w="1301324"/>
                <a:gridCol w="1061273"/>
              </a:tblGrid>
              <a:tr h="3617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b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СБР на 01.07.2014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предложениям ГРБС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управлению </a:t>
                      </a:r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имуществом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субсидий организациям коммунального комплекса Петропавловск-Камчатского городского округа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4.1.1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Кадастровые работы (геодезические изыскания и техническая инвентаризация) на объектах водоснабжения и водоотведения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  <a:tr h="80962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4.1.2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Землеустроительные работы на межевание земельного участка с постановкой на государственный кадастровый учет эксплуатационных скважин Восточного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Быстринского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месторождения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4.1.3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Землеустроительные работы для сохранения санитарной охраны объектов водоснабжения и определения местоположения границ объекта землеустройства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социального </a:t>
                      </a:r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субсидий индивидуальным предпринимателям в целях возмещения затрат за содержание детей (присмотр и уход)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608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146954"/>
              </p:ext>
            </p:extLst>
          </p:nvPr>
        </p:nvGraphicFramePr>
        <p:xfrm>
          <a:off x="350731" y="289186"/>
          <a:ext cx="11561523" cy="6251906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736150"/>
                <a:gridCol w="6779464"/>
                <a:gridCol w="1189973"/>
                <a:gridCol w="989556"/>
                <a:gridCol w="1002082"/>
                <a:gridCol w="864298"/>
              </a:tblGrid>
              <a:tr h="143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</a:tr>
              <a:tr h="143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b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СБР на 01.07.2014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предложениям ГРБС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</a:tr>
              <a:tr h="143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437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городского </a:t>
                      </a: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хозяйства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246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на организацию и содержание мест захоронения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20,4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9928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субсидий юридическим лицам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рамках проекта муниципальной программы «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Энергоэффективность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развитие энергетики и коммунального хозяйства, обеспечение жителей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ПКГО коммунальными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услугами, услугами по благоустройству территории и охрана окружающей среды»,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том числе: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3054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и установка резервных источников электроснабжения и плавных пусков на объектах водоснабжения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29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автоматизации и модернизации оборудования водопроводных насосных станций 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3818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Установка системы SCADA для получения оперативной информации о состояниях напоров и расходов в распределительных сетях водоснабжения Петропавловск-Камчатского городского округа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29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ограждений зон санитарной охраны водозаборов и резервуаров чистой воды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430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Возмещение затрат на установку автоматизированной измерительной системы контроля и учета воды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52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Компенсация расходов по замене ветхих инженерных сетей водоснабжения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20,6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52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Компенсация расходов по замене ветхих инженерных сетей водоотведения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763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контейнеров, беседок,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площадок: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52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6.2.8.1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заглубленных контейнеров (МУП </a:t>
                      </a:r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Спецтранс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52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6.2.8.2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беседок для крупногабаритных отходов (МУП </a:t>
                      </a:r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Спецтранс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52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6.2.8.3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контейнерных площадок для сбора ТБО и КГО (МУП </a:t>
                      </a:r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Спецтранс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0328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937" y="1133894"/>
            <a:ext cx="1129847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Согласование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предложений 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выборе варианта формирования бюджета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на 2015-2017 годы.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 вопроса 4 протокола заседания Бюджетной комиссии от 11.06.2014 № 2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 администрации Петропавловск-Камчатского городского округа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284523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066420"/>
              </p:ext>
            </p:extLst>
          </p:nvPr>
        </p:nvGraphicFramePr>
        <p:xfrm>
          <a:off x="350731" y="289186"/>
          <a:ext cx="11561523" cy="652272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736150"/>
                <a:gridCol w="6779464"/>
                <a:gridCol w="1189973"/>
                <a:gridCol w="989556"/>
                <a:gridCol w="1002082"/>
                <a:gridCol w="864298"/>
              </a:tblGrid>
              <a:tr h="143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</a:tr>
              <a:tr h="143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b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СБР на 01.07.2014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предложениям ГРБС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</a:tr>
              <a:tr h="143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437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городского </a:t>
                      </a: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хозяйства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39,7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24,4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25,8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246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на организацию и содержание мест захоронения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5,9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19,9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20,4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21,9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9928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субсидий юридическим лицам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рамках проекта муниципальной программы «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Энергоэффективность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развитие энергетики и коммунального хозяйства, обеспечение жителей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ПКГО коммунальными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услугами, услугами по благоустройству территории и охрана окружающей среды»,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том числе: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4,4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5,2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3054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и установка резервных источников электроснабжения и плавных пусков на объектах водоснабжения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9,2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29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автоматизации и модернизации оборудования водопроводных насосных станций 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3818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Установка системы SCADA для получения оперативной информации о состояниях напоров и расходов в распределительных сетях водоснабжения Петропавловск-Камчатского городского округа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29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ограждений зон санитарной охраны водозаборов и резервуаров чистой воды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29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Возмещение затрат на установку автоматизированной измерительной системы контроля и учета воды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52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Компенсация расходов по замене ветхих инженерных сетей водоснабжения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20,6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52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Компенсация расходов по замене ветхих инженерных сетей водоотведения (МУП ГВК)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763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контейнеров, беседок,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площадок: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2,9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2,4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52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6.2.8.1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заглубленных контейнеров (МУП </a:t>
                      </a:r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Спецтранс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52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6.2.8.2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беседок для крупногабаритных отходов (МУП </a:t>
                      </a:r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Спецтранс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52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6.2.8.3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контейнерных площадок для сбора ТБО и КГО (МУП </a:t>
                      </a:r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Спецтранс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0639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677407"/>
              </p:ext>
            </p:extLst>
          </p:nvPr>
        </p:nvGraphicFramePr>
        <p:xfrm>
          <a:off x="363254" y="597605"/>
          <a:ext cx="11599102" cy="5876874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702618"/>
                <a:gridCol w="6311958"/>
                <a:gridCol w="1290181"/>
                <a:gridCol w="1202498"/>
                <a:gridCol w="1089765"/>
                <a:gridCol w="1002082"/>
              </a:tblGrid>
              <a:tr h="42132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</a:tr>
              <a:tr h="4213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b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СБР на 01.07.2014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предложениям ГРБС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</a:tr>
              <a:tr h="4213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421323"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управления жилищным </a:t>
                      </a:r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фондом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156,5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155,6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</a:tr>
              <a:tr h="35110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Субсидия на возмещение расходов в связи с отсутствием нанимателя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28,1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29,6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</a:tr>
              <a:tr h="28965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Субсидия победителям акции "Управляем домом сами"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</a:tr>
              <a:tr h="44765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Субсидия организациям, предоставляющим населению жилищные услуги по тарифам, не обеспечивающим возмещение издержек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123,4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</a:tr>
              <a:tr h="59687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Установка коллективных (общедомовых) приборов учета на отпуск коммунальных ресурсов в многоквартирных жилых домах в Петропавловск-Камчатском городском округе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многоквартирных домов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</a:tr>
              <a:tr h="561764"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градостроительства и земельных </a:t>
                      </a:r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</a:tr>
              <a:tr h="89531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субсидий юридическим лицам на изготовление проектной документации по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сейсмоусилению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несущих строительных конструкций многоквартирных жилых домов и проведение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госэкспертизы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 Петропавловск-Камчатском городском округе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20719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468" y="609599"/>
            <a:ext cx="11624154" cy="1457195"/>
          </a:xfrm>
        </p:spPr>
        <p:txBody>
          <a:bodyPr>
            <a:normAutofit fontScale="90000"/>
          </a:bodyPr>
          <a:lstStyle/>
          <a:p>
            <a:pPr>
              <a:spcBef>
                <a:spcPts val="100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ГРБС при формировании БЮДЖЕТНЫХ ЗАЯВОК  (ОБАС) на  2015 год и плановый период 2016-2017 годов: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50" y="2414677"/>
            <a:ext cx="11423737" cy="42115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ОБЕСПЕЧИТЬ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аспределение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субсидий юридическим лицам в соответствии со ст. 78, 78.1 БК РФ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пределах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доведенных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ПРЕДЕЛЬНЫХ ОБЪЕМОВ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бюджетных ассигнований,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доведенных письмом Департамента финансов администрации Петропавловск-Камчатского городского округа 01.07.2014                   № 01-04-02/597/14</a:t>
            </a:r>
          </a:p>
          <a:p>
            <a:pPr>
              <a:buNone/>
            </a:pP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УЧЕСТЬ</a:t>
            </a:r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 на 2015-2017 конкурсное распределение субсидий </a:t>
            </a:r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проводилось из-за отсутствия предложений </a:t>
            </a:r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источников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3435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3178" y="225467"/>
            <a:ext cx="11343710" cy="6488483"/>
          </a:xfrm>
        </p:spPr>
        <p:txBody>
          <a:bodyPr>
            <a:noAutofit/>
          </a:bodyPr>
          <a:lstStyle/>
          <a:p>
            <a:pPr lvl="0"/>
            <a:r>
              <a:rPr lang="ru-RU" sz="3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6  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в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предельными объемами бюджетных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ассигнований на 2015 год:</a:t>
            </a:r>
            <a:b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сводного перечня </a:t>
            </a:r>
            <a:r>
              <a:rPr lang="ru-RU" sz="3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</a:t>
            </a:r>
            <a:r>
              <a:rPr lang="ru-RU" sz="3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утвержденных муниципальных </a:t>
            </a:r>
            <a:r>
              <a:rPr lang="ru-RU" sz="3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предусмотренных концепциями муниципальных программ с соблюдением 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 укрупненной группировки мероприятий и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подмероприятий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перечня инвестиционных объектов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указанием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объемов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финансирования,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разбивкой на:</a:t>
            </a:r>
            <a:b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объекты, которые завершаются в 2015 году;</a:t>
            </a:r>
            <a:b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переходящие объекты;</a:t>
            </a:r>
            <a:b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вновь начинаемые объекты.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(Управление экономики Н.В. Ющенко)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6238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 bwMode="auto">
          <a:xfrm>
            <a:off x="241541" y="1701799"/>
            <a:ext cx="4497864" cy="5074612"/>
          </a:xfrm>
          <a:prstGeom prst="roundRect">
            <a:avLst>
              <a:gd name="adj" fmla="val 8163"/>
            </a:avLst>
          </a:prstGeom>
          <a:solidFill>
            <a:srgbClr val="F0FBFE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lnSpc>
                <a:spcPct val="90000"/>
              </a:lnSpc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57150" indent="-45720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AutoNum type="arabicPeriod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ЕДИНСТВА</a:t>
            </a:r>
          </a:p>
          <a:p>
            <a:pPr marL="57150" indent="-45720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AutoNum type="arabicPeriod"/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Times New Roman" panose="02020603050405020304" pitchFamily="18" charset="0"/>
              <a:buAutoNum type="arabicPeriod" startAt="2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СТАБИЛЬНОСТИСТИ (ПРИЕМСТВЕННОСТИ)</a:t>
            </a:r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-4000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   ОТКРЫТОСТИ</a:t>
            </a:r>
          </a:p>
          <a:p>
            <a:pPr algn="l">
              <a:lnSpc>
                <a:spcPct val="90000"/>
              </a:lnSpc>
              <a:defRPr/>
            </a:pPr>
            <a:r>
              <a:rPr lang="ru-RU" sz="1600" dirty="0"/>
              <a:t>     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endParaRPr lang="ru-RU" sz="1600" dirty="0"/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endParaRPr lang="ru-RU" sz="1400" dirty="0"/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endParaRPr lang="ru-RU" sz="1400" dirty="0"/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endParaRPr lang="ru-RU" sz="1400" dirty="0"/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4827588" y="1701799"/>
            <a:ext cx="6946878" cy="5040315"/>
          </a:xfrm>
          <a:prstGeom prst="roundRect">
            <a:avLst>
              <a:gd name="adj" fmla="val 5600"/>
            </a:avLst>
          </a:prstGeom>
          <a:solidFill>
            <a:srgbClr val="F0FBFE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indent="342900" algn="just">
              <a:lnSpc>
                <a:spcPct val="80000"/>
              </a:lnSpc>
              <a:spcAft>
                <a:spcPts val="60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1.1.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Единая структура кодов</a:t>
            </a:r>
          </a:p>
          <a:p>
            <a:pPr indent="342900" algn="just">
              <a:lnSpc>
                <a:spcPct val="80000"/>
              </a:lnSpc>
              <a:spcAft>
                <a:spcPts val="60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1.2.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Порядок формирования кодов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(их составных частей) и порядок их применения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едины для всех бюджетов буквенно-цифровой код 1-9;</a:t>
            </a:r>
          </a:p>
          <a:p>
            <a:pPr indent="342900" algn="just">
              <a:lnSpc>
                <a:spcPct val="80000"/>
              </a:lnSpc>
              <a:spcAft>
                <a:spcPts val="60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1.3. единая разрядность кода 20тизначная.</a:t>
            </a:r>
          </a:p>
          <a:p>
            <a:pPr indent="342900" algn="just">
              <a:lnSpc>
                <a:spcPct val="80000"/>
              </a:lnSpc>
              <a:spcAft>
                <a:spcPts val="60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Коды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стабильны (сопоставимы)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периоде отчетного (2013), текущего (2014) и очередного (2015) (2015 – 2016).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Динамические ряды!</a:t>
            </a:r>
          </a:p>
          <a:p>
            <a:pPr indent="342900" algn="just">
              <a:lnSpc>
                <a:spcPct val="80000"/>
              </a:lnSpc>
              <a:spcAft>
                <a:spcPts val="60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2.2. Код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главы неизменен. При реорганизации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ГРБСа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ГАДа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– код главы  5 лет не используется.</a:t>
            </a:r>
          </a:p>
          <a:p>
            <a:pPr indent="342900" algn="just">
              <a:lnSpc>
                <a:spcPct val="80000"/>
              </a:lnSpc>
              <a:spcAft>
                <a:spcPts val="60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2.3.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КБК по которым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кассовое исполнение не изменяются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течение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финансового года.</a:t>
            </a:r>
          </a:p>
          <a:p>
            <a:pPr marL="342900" indent="-342900" algn="just">
              <a:lnSpc>
                <a:spcPct val="80000"/>
              </a:lnSpc>
              <a:spcAft>
                <a:spcPts val="600"/>
              </a:spcAft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spcAft>
                <a:spcPts val="60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80000"/>
              </a:lnSpc>
              <a:spcAft>
                <a:spcPts val="600"/>
              </a:spcAft>
              <a:buFont typeface="Times New Roman" panose="02020603050405020304" pitchFamily="18" charset="0"/>
              <a:buAutoNum type="arabicPeriod"/>
              <a:defRPr/>
            </a:pP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lnSpc>
                <a:spcPct val="100000"/>
              </a:lnSpc>
              <a:defRPr/>
            </a:pPr>
            <a:endParaRPr lang="ru-RU" sz="800" dirty="0"/>
          </a:p>
          <a:p>
            <a:pPr algn="l">
              <a:lnSpc>
                <a:spcPct val="100000"/>
              </a:lnSpc>
              <a:defRPr/>
            </a:pP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41" y="263047"/>
            <a:ext cx="11495348" cy="1211743"/>
          </a:xfrm>
          <a:solidFill>
            <a:srgbClr val="F0FBFE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Принципы назначения кодов бюджетной 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классификации 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(из материалов концепции формирования бюджетной классификации Кузьмин И.Ю.  Минфин РФ)</a:t>
            </a: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63750" y="188913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91737" y="376237"/>
            <a:ext cx="10944941" cy="3719773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ru-RU" sz="3600" b="1" dirty="0">
                <a:latin typeface="Times New Roman" pitchFamily="18" charset="0"/>
                <a:ea typeface="+mj-ea"/>
                <a:cs typeface="Times New Roman" pitchFamily="18" charset="0"/>
              </a:rPr>
              <a:t>Рассмотрение и согласование объемов финансирования программных и инвестиционных мероприятий муниципальных программ Петропавловск-Камчатского городского округа</a:t>
            </a: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5047989" y="6165850"/>
            <a:ext cx="68016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(Управление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Н.В.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Ющенко)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72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63750" y="188913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4099" name="TextBox 5"/>
          <p:cNvSpPr txBox="1">
            <a:spLocks noChangeArrowheads="1"/>
          </p:cNvSpPr>
          <p:nvPr/>
        </p:nvSpPr>
        <p:spPr bwMode="auto">
          <a:xfrm>
            <a:off x="431321" y="476251"/>
            <a:ext cx="1099005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объем финансирования муниципальных программ на 2015 год и плановый период до 2017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2800" dirty="0">
              <a:latin typeface="Calibri" panose="020F0502020204030204" pitchFamily="34" charset="0"/>
            </a:endParaRPr>
          </a:p>
        </p:txBody>
      </p:sp>
      <p:graphicFrame>
        <p:nvGraphicFramePr>
          <p:cNvPr id="6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966013"/>
              </p:ext>
            </p:extLst>
          </p:nvPr>
        </p:nvGraphicFramePr>
        <p:xfrm>
          <a:off x="468312" y="1578278"/>
          <a:ext cx="11205945" cy="4997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135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63750" y="188913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1029" name="TextBox 5"/>
          <p:cNvSpPr txBox="1">
            <a:spLocks noChangeArrowheads="1"/>
          </p:cNvSpPr>
          <p:nvPr/>
        </p:nvSpPr>
        <p:spPr bwMode="auto">
          <a:xfrm>
            <a:off x="241541" y="476250"/>
            <a:ext cx="114386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объема финансирования инвестиционных и программных мероприятий на 2015-2017 годы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26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5822103"/>
              </p:ext>
            </p:extLst>
          </p:nvPr>
        </p:nvGraphicFramePr>
        <p:xfrm>
          <a:off x="241540" y="1778000"/>
          <a:ext cx="11438626" cy="429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9" r:id="rId3" imgW="7809653" imgH="4291956" progId="Excel.Chart.8">
                  <p:embed/>
                </p:oleObj>
              </mc:Choice>
              <mc:Fallback>
                <p:oleObj r:id="rId3" imgW="7809653" imgH="4291956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540" y="1778000"/>
                        <a:ext cx="11438626" cy="42941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Box 7"/>
          <p:cNvSpPr txBox="1">
            <a:spLocks noChangeArrowheads="1"/>
          </p:cNvSpPr>
          <p:nvPr/>
        </p:nvSpPr>
        <p:spPr bwMode="auto">
          <a:xfrm>
            <a:off x="2279651" y="3429000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43644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63750" y="188913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5123" name="TextBox 5"/>
          <p:cNvSpPr txBox="1">
            <a:spLocks noChangeArrowheads="1"/>
          </p:cNvSpPr>
          <p:nvPr/>
        </p:nvSpPr>
        <p:spPr bwMode="auto">
          <a:xfrm>
            <a:off x="241540" y="476250"/>
            <a:ext cx="115766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финансирования программ по главным распорядителям бюджетных средств на 2015-2017 годы</a:t>
            </a:r>
          </a:p>
        </p:txBody>
      </p:sp>
      <p:graphicFrame>
        <p:nvGraphicFramePr>
          <p:cNvPr id="5124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0835298"/>
              </p:ext>
            </p:extLst>
          </p:nvPr>
        </p:nvGraphicFramePr>
        <p:xfrm>
          <a:off x="517585" y="1778000"/>
          <a:ext cx="11300604" cy="465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3" r:id="rId3" imgW="8455885" imgH="4651651" progId="Excel.Chart.8">
                  <p:embed/>
                </p:oleObj>
              </mc:Choice>
              <mc:Fallback>
                <p:oleObj r:id="rId3" imgW="8455885" imgH="4651651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85" y="1778000"/>
                        <a:ext cx="11300604" cy="4654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509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63750" y="188913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0" y="476251"/>
            <a:ext cx="11731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объемов финансирования капитальных вложений по сферам их осуществления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2015-2017 годы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0892603"/>
              </p:ext>
            </p:extLst>
          </p:nvPr>
        </p:nvGraphicFramePr>
        <p:xfrm>
          <a:off x="448574" y="1838325"/>
          <a:ext cx="11283351" cy="4687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483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8970" y="501042"/>
            <a:ext cx="9983244" cy="663880"/>
          </a:xfrm>
          <a:noFill/>
        </p:spPr>
        <p:txBody>
          <a:bodyPr anchor="t">
            <a:noAutofit/>
          </a:bodyPr>
          <a:lstStyle/>
          <a:p>
            <a:pPr lvl="0"/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816871"/>
              </p:ext>
            </p:extLst>
          </p:nvPr>
        </p:nvGraphicFramePr>
        <p:xfrm>
          <a:off x="313151" y="112735"/>
          <a:ext cx="11674256" cy="6538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авая фигурная скобка 2"/>
          <p:cNvSpPr/>
          <p:nvPr/>
        </p:nvSpPr>
        <p:spPr>
          <a:xfrm>
            <a:off x="5348613" y="2079321"/>
            <a:ext cx="388307" cy="4371583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36920" y="3695178"/>
            <a:ext cx="319414" cy="1227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ГРБС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11448788" y="2079321"/>
            <a:ext cx="338203" cy="4471791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768203" y="3695179"/>
            <a:ext cx="306888" cy="1227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ГРБС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0837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63750" y="188913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379562" y="476250"/>
            <a:ext cx="1117983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средств, предусмотренных на осуществление инвестиционных мероприятий в период 2015-2017 годов, по главным распорядителям бюджетных средств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7483519"/>
              </p:ext>
            </p:extLst>
          </p:nvPr>
        </p:nvGraphicFramePr>
        <p:xfrm>
          <a:off x="467544" y="1851187"/>
          <a:ext cx="11091851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051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63750" y="188913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8195" name="TextBox 5"/>
          <p:cNvSpPr txBox="1">
            <a:spLocks noChangeArrowheads="1"/>
          </p:cNvSpPr>
          <p:nvPr/>
        </p:nvSpPr>
        <p:spPr bwMode="auto">
          <a:xfrm>
            <a:off x="189781" y="188913"/>
            <a:ext cx="114041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капитальных вложений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2015  г. по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срокам завершения 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093561345"/>
              </p:ext>
            </p:extLst>
          </p:nvPr>
        </p:nvGraphicFramePr>
        <p:xfrm>
          <a:off x="594160" y="903527"/>
          <a:ext cx="11369615" cy="5697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68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215" y="242798"/>
            <a:ext cx="11611154" cy="1460741"/>
          </a:xfrm>
        </p:spPr>
        <p:txBody>
          <a:bodyPr>
            <a:normAutofit/>
          </a:bodyPr>
          <a:lstStyle/>
          <a:p>
            <a:pPr lvl="0"/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7.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Меры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социальной поддержки,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предоставляемые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отдельным категориям граждан, проживающим на территории городского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(млн. рублей)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7306745"/>
              </p:ext>
            </p:extLst>
          </p:nvPr>
        </p:nvGraphicFramePr>
        <p:xfrm>
          <a:off x="254034" y="1590805"/>
          <a:ext cx="11544266" cy="497001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791472"/>
                <a:gridCol w="836775"/>
                <a:gridCol w="961666"/>
                <a:gridCol w="1061580"/>
                <a:gridCol w="1036601"/>
                <a:gridCol w="986644"/>
                <a:gridCol w="869528"/>
              </a:tblGrid>
              <a:tr h="20871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 Городской Думы Петропавловск-Камчатского  городского округа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Фактический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t"/>
                      <a:r>
                        <a:rPr lang="ru-RU" sz="14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01.07.2014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67306">
                <a:tc gridSpan="7">
                  <a:txBody>
                    <a:bodyPr/>
                    <a:lstStyle/>
                    <a:p>
                      <a:pPr marL="0" marR="0" indent="0" algn="just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Мероприятия в области социальной политики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64153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03.09.2009 № 157-нд «О мерах муниципальной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социальной поддержки отдельным категориям граждан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проживающим на территории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Петропавловск-Камчатского  городского округа»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31,6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29,0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14,1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43,2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43,2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43,2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267306">
                <a:tc gridSpan="7">
                  <a:txBody>
                    <a:bodyPr/>
                    <a:lstStyle/>
                    <a:p>
                      <a:pPr marL="0" marR="0" indent="0" algn="just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Субсидии на оплату жилья и коммунальных услуг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64153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06.05.2013</a:t>
                      </a:r>
                      <a:r>
                        <a:rPr lang="ru-RU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56-нд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 мерах муниципальной социальной поддержки граждан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оплате жилого помещения и коммунальных услуг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территории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Петропавловск-Камчатского  городского округа 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102,9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67,7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34,2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82,8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82,8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82,8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267306">
                <a:tc gridSpan="7">
                  <a:txBody>
                    <a:bodyPr/>
                    <a:lstStyle/>
                    <a:p>
                      <a:pPr marL="0" marR="0" indent="0" algn="just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Меры для почетных граждан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45442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16.11.2005  № 223-р «Об утверждении Положения о звании «Почетный гражданин города Петропавловска-Камчатского»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2,2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2,2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2,2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327091">
                <a:tc gridSpan="7">
                  <a:txBody>
                    <a:bodyPr/>
                    <a:lstStyle/>
                    <a:p>
                      <a:pPr algn="just" fontAlgn="t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Зубопротезирование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108819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06.03.2013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36-нд «Об условиях и порядке предоставления бесплатной зубопротезной помощи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неработающим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пенсионерам, проживающим на территории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Петропавловск-Камчатского  городского округа»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2,0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2,8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2,8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2,8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0380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101595"/>
              </p:ext>
            </p:extLst>
          </p:nvPr>
        </p:nvGraphicFramePr>
        <p:xfrm>
          <a:off x="275572" y="195419"/>
          <a:ext cx="11599100" cy="6418741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5110279"/>
                <a:gridCol w="1059695"/>
                <a:gridCol w="1077841"/>
                <a:gridCol w="1117762"/>
                <a:gridCol w="1077841"/>
                <a:gridCol w="1077841"/>
                <a:gridCol w="1077841"/>
              </a:tblGrid>
              <a:tr h="355281">
                <a:tc rowSpan="2">
                  <a:txBody>
                    <a:bodyPr/>
                    <a:lstStyle/>
                    <a:p>
                      <a:pPr marL="0" marR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 Городской Думы Петропавловск-Камчатского  городского округа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 anchor="ctr">
                    <a:solidFill>
                      <a:srgbClr val="F0F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Фактический расход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203">
                <a:tc v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t"/>
                      <a:r>
                        <a:rPr lang="ru-RU" sz="14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01.07.2014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91947">
                <a:tc gridSpan="7">
                  <a:txBody>
                    <a:bodyPr/>
                    <a:lstStyle/>
                    <a:p>
                      <a:pPr marL="0" marR="0" indent="0" algn="just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Ремонт квартир ветеранов ВОВ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</a:tr>
              <a:tr h="52224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25.12.2008  № 87-нд «О мерах муниципальной социальной поддержки отдельным категориям граждан на 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жилых помещений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Петропавловск-Камчатского  городского округа»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16,6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34283">
                <a:tc gridSpan="7">
                  <a:txBody>
                    <a:bodyPr/>
                    <a:lstStyle/>
                    <a:p>
                      <a:pPr marL="0" marR="0" indent="0" algn="just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Доплата к пенсии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</a:tr>
              <a:tr h="51602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06.05.2013  № 57-нд «О назначении и выплате пенсии за выслугу лет лицам, замещавшим должности муниципальной службы в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ПКГО»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6,5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11,4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6,5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597537">
                <a:tc gridSpan="7"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Возмещение расходов специализированным службам по вопросам похоронного дела по захоронению умерших, родственникам которых гарантируется на безвозмездной основе предоставление услуг в соответствии с гарантированным перечнем услуг по погребению  и захоронению умерших при отсутствии родственников либо законного представителя; умерших, личность которых не установлена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</a:tr>
              <a:tr h="5732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Федеральный закон РФ от 12.01.1996  № 8-ФЗ "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погребении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похоронном деле"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5,8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6,9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4,8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13,3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13,3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13,3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88098">
                <a:tc gridSpan="7">
                  <a:txBody>
                    <a:bodyPr/>
                    <a:lstStyle/>
                    <a:p>
                      <a:pPr marL="0" marR="0" indent="0" algn="just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Поддержка несовершеннолетних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>
                    <a:solidFill>
                      <a:srgbClr val="F0FBFE"/>
                    </a:solidFill>
                  </a:tcPr>
                </a:tc>
              </a:tr>
              <a:tr h="78336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05.11.2009  № 183-нд «О мерах муниципальной социальной поддержки несовершеннолетних, возвратившихся из специальных учебно-воспитательных учреждений закрытого типа, воспитательных колоний, в отношении которых судом применены меры, не связанные с лишением свободы»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130561"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" marR="6217" marT="6217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152,8   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122,7   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78,3   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163,7   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175,7   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163,7   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24338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8410506"/>
              </p:ext>
            </p:extLst>
          </p:nvPr>
        </p:nvGraphicFramePr>
        <p:xfrm>
          <a:off x="534837" y="586597"/>
          <a:ext cx="11214339" cy="6021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61159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321" y="264543"/>
            <a:ext cx="11386866" cy="1443487"/>
          </a:xfrm>
          <a:noFill/>
        </p:spPr>
        <p:txBody>
          <a:bodyPr>
            <a:noAutofit/>
          </a:bodyPr>
          <a:lstStyle/>
          <a:p>
            <a:pPr lvl="0"/>
            <a:r>
              <a:rPr lang="ru-RU" sz="3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8.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Рассмотрение информации, 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представленной во исполнение протокола заседания Бюджетной комиссии 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11.06.2014 № 2:</a:t>
            </a:r>
            <a:b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321" y="1876006"/>
            <a:ext cx="11323365" cy="477903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spcBef>
                <a:spcPts val="150"/>
              </a:spcBef>
              <a:buNone/>
            </a:pPr>
            <a:r>
              <a:rPr lang="ru-RU" sz="2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8.1. Пункт </a:t>
            </a:r>
            <a:r>
              <a:rPr lang="ru-RU" sz="2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реализация федерального закона № 442-ФЗ «О социальной защите населения в Российской Федерации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на территории  городского округа 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150"/>
              </a:spcBef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150"/>
              </a:spcBef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поддержания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долга на безопасном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 и не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наращивания расходов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подготовлено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письмо ДСР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ДФ от 22.07.2014 № 01-04-01/262/14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Минсоцтруд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Камчатского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края.</a:t>
            </a:r>
          </a:p>
          <a:p>
            <a:pPr marL="0" indent="0">
              <a:spcBef>
                <a:spcPts val="150"/>
              </a:spcBef>
              <a:buNone/>
            </a:pP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150"/>
              </a:spcBef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остается на контроле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3221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41493" y="298450"/>
            <a:ext cx="11610975" cy="1547813"/>
          </a:xfrm>
        </p:spPr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8.2. Пункт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рассмотрение информации о результатах мониторинга сети муниципальных учреждений Петропавловск-Камчатского городского округа и предложений по ее оптимизации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31131" y="1846263"/>
            <a:ext cx="11831698" cy="4855162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marL="0" indent="342900">
              <a:spcBef>
                <a:spcPts val="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3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</a:t>
            </a:r>
            <a:r>
              <a:rPr lang="ru-RU" sz="32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 развития </a:t>
            </a:r>
            <a:r>
              <a:rPr lang="ru-RU" sz="3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0" indent="0">
              <a:spcBef>
                <a:spcPts val="0"/>
              </a:spcBef>
              <a:buClr>
                <a:schemeClr val="accent2">
                  <a:lumMod val="50000"/>
                </a:schemeClr>
              </a:buClr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планируют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реорганизацию МБОУ «Вечерняя СОШ № 16» путем присоединения к ней МБОУ «Вечерняя СОШ № 13»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до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31.12.2014, открытие д/с № 70.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42900">
              <a:spcBef>
                <a:spcPts val="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3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  <a:r>
              <a:rPr lang="ru-RU" sz="3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культуры, спорта и молодежной политики </a:t>
            </a:r>
            <a:r>
              <a:rPr lang="ru-RU" sz="3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0" indent="0">
              <a:spcBef>
                <a:spcPts val="0"/>
              </a:spcBef>
              <a:buClr>
                <a:schemeClr val="accent2">
                  <a:lumMod val="50000"/>
                </a:schemeClr>
              </a:buClr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реорганизации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сети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библиотек-филиалов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МБУК «Центральная городская библиотека» планируется в период 2017 – 2018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 (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библиотек-филиалов 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14-ти до 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12-ти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</a:t>
            </a:r>
            <a:r>
              <a:rPr lang="ru-RU" sz="3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штатной численности не планируется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342900">
              <a:spcBef>
                <a:spcPts val="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городского 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хозяйства,    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 планируется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8469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814" y="897698"/>
            <a:ext cx="11649205" cy="4150292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9</a:t>
            </a: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	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сводного доклада о результатах и основных направлениях деятельности администрации Петропавловск-Камчатского городского округа за 2013 год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121063"/>
            <a:ext cx="10816166" cy="2116899"/>
          </a:xfrm>
        </p:spPr>
        <p:txBody>
          <a:bodyPr>
            <a:normAutofit fontScale="32500" lnSpcReduction="20000"/>
          </a:bodyPr>
          <a:lstStyle/>
          <a:p>
            <a:pPr marL="0" indent="0"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9800" dirty="0" smtClean="0">
                <a:latin typeface="Times New Roman" pitchFamily="18" charset="0"/>
                <a:cs typeface="Times New Roman" pitchFamily="18" charset="0"/>
              </a:rPr>
              <a:t>Управление экономики </a:t>
            </a:r>
            <a:r>
              <a:rPr lang="ru-RU" sz="9800" b="1" dirty="0" smtClean="0">
                <a:latin typeface="Times New Roman" pitchFamily="18" charset="0"/>
                <a:cs typeface="Times New Roman" pitchFamily="18" charset="0"/>
              </a:rPr>
              <a:t>Н.В. Ющенко</a:t>
            </a:r>
            <a:endParaRPr lang="ru-RU" sz="9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806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019338"/>
              </p:ext>
            </p:extLst>
          </p:nvPr>
        </p:nvGraphicFramePr>
        <p:xfrm>
          <a:off x="388307" y="388308"/>
          <a:ext cx="11386159" cy="5870217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814159"/>
                <a:gridCol w="2379945"/>
                <a:gridCol w="2192055"/>
              </a:tblGrid>
              <a:tr h="1064711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достижения цели в отчетном периоде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целей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</a:t>
                      </a:r>
                      <a:r>
                        <a:rPr lang="ru-RU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вес в общем объеме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1509386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Оптимальный уровень </a:t>
                      </a:r>
                      <a:endParaRPr lang="ru-RU" sz="2600" b="1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2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УЭ; </a:t>
                      </a:r>
                      <a:r>
                        <a:rPr lang="ru-RU" sz="2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Администрация</a:t>
                      </a:r>
                      <a:r>
                        <a:rPr lang="ru-RU" sz="2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ru-RU" sz="2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Аппарат; ДФ; </a:t>
                      </a:r>
                    </a:p>
                    <a:p>
                      <a:pPr algn="l" fontAlgn="t"/>
                      <a:r>
                        <a:rPr lang="ru-RU" sz="2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УВСМСП</a:t>
                      </a:r>
                      <a:r>
                        <a:rPr lang="ru-RU" sz="2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КУИ; ДУЖФ; КГХ; ДГЗО; ДСР)</a:t>
                      </a:r>
                      <a:endParaRPr lang="ru-RU" sz="2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48,0%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1132040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уровень </a:t>
                      </a:r>
                      <a:endParaRPr lang="ru-RU" sz="2600" b="1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2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УЭ; Администрация; Аппарат; УВСМСП; ДОМЗ; УКСМП; ДСР)</a:t>
                      </a:r>
                      <a:endParaRPr lang="ru-RU" sz="2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38,0%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754693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Удовлетворительный уровень </a:t>
                      </a:r>
                      <a:endParaRPr lang="ru-RU" sz="2600" b="1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2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ДУЖФ)</a:t>
                      </a:r>
                      <a:endParaRPr lang="ru-RU" sz="2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4,0%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1132040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Невозможно произвести оценку </a:t>
                      </a:r>
                      <a:r>
                        <a:rPr lang="ru-RU" sz="2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(Администрация</a:t>
                      </a:r>
                      <a:r>
                        <a:rPr lang="ru-RU" sz="2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Аппарат; КУИ; ДСР)</a:t>
                      </a:r>
                      <a:endParaRPr lang="ru-RU" sz="2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8036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2290305"/>
              </p:ext>
            </p:extLst>
          </p:nvPr>
        </p:nvGraphicFramePr>
        <p:xfrm>
          <a:off x="363256" y="325677"/>
          <a:ext cx="11686782" cy="6275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829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833" y="171189"/>
            <a:ext cx="11473841" cy="993731"/>
          </a:xfrm>
          <a:solidFill>
            <a:srgbClr val="F0FBFE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проекта бюджета </a:t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Петропавловск-Камчатского городского округа на 2015 год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рублей) 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5460616"/>
              </p:ext>
            </p:extLst>
          </p:nvPr>
        </p:nvGraphicFramePr>
        <p:xfrm>
          <a:off x="388307" y="1327759"/>
          <a:ext cx="11473841" cy="546577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288066"/>
                <a:gridCol w="951978"/>
                <a:gridCol w="989556"/>
                <a:gridCol w="1640909"/>
                <a:gridCol w="1603332"/>
              </a:tblGrid>
              <a:tr h="300625">
                <a:tc rowSpan="2"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 факт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план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</a:t>
                      </a:r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41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</a:t>
                      </a:r>
                    </a:p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(150</a:t>
                      </a:r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млн. руб.)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</a:t>
                      </a:r>
                    </a:p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(350 млн. руб.)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41642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с учетом дефицита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5 888,6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5 584,5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5 505,3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5 705,3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4164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 «+», снижение «-» к предыдущему финансовому году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-304,1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416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дефицит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180,9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430,0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4164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 «+», снижение «-» к предыдущему финансовому году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249,1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-280,0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41642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5 686,6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5 584,5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5 547,1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5 747,1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41642">
                <a:tc>
                  <a:txBody>
                    <a:bodyPr/>
                    <a:lstStyle/>
                    <a:p>
                      <a:pPr marL="0" marR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 «+», снижение «-» к предыдущему финансовому году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-102,1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-37,4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36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Первоочередные расходы (заработная плата, начисления, коммунальные, процентные платежи, исп. листы)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3 607,8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3 442,6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3 495,5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3 495,5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4164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 «+», снижение «-» к предыдущему финансовому году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-165,2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815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заработная плата, начисления и коммунальные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2 130,1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2 256,0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2 256,0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4164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 «+», снижение «-» к предыдущему финансовому году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363704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Недостаток (зимнее содержание дорог, благоустройство,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</a:t>
                      </a:r>
                      <a:r>
                        <a:rPr lang="ru-RU" sz="16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Лотос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363704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процент снижения других расходов по сравнению с 2014 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4164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Риски: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41642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Исполнительные листы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438,9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438,9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262062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необходимость снижения уровня муниципального долга до 50 %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357,9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  <a:tr h="363704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процент снижения </a:t>
                      </a: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прочих 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 по сравнению с 2014  </a:t>
                      </a: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17,4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983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211" y="202722"/>
            <a:ext cx="11869946" cy="1108494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Риски при принятии бюджета городского округа с дефицитом 350 млн. рублей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539" y="1552755"/>
            <a:ext cx="11729617" cy="5055079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CCECFF"/>
              </a:gs>
              <a:gs pos="83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заместителя министра финансов РФ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А.М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Лаврова на Коллегии Министерства финансов РФ от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18.06.2014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посвященной подготовке новой редакции Бюджетного кодекса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Планируется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нормы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ужесточению требований к предельному объему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долга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50 %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существующего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объем доходов за минусом безвозмездных поступлений и поступлений налоговых доходов по дополнительным нормативам отчислений).</a:t>
            </a:r>
          </a:p>
        </p:txBody>
      </p:sp>
    </p:spTree>
    <p:extLst>
      <p:ext uri="{BB962C8B-B14F-4D97-AF65-F5344CB8AC3E}">
        <p14:creationId xmlns:p14="http://schemas.microsoft.com/office/powerpoint/2010/main" val="2440339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51" y="196241"/>
            <a:ext cx="11636679" cy="9937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МУНИЦИПАЛЬНОМ ДОЛГЕ И БЮДЖЕТНОМ ДЕФИЦИТЕ ГОРОДСКОГО ОКРУГА В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ДИНАМИКЕ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рублей )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8876140"/>
              </p:ext>
            </p:extLst>
          </p:nvPr>
        </p:nvGraphicFramePr>
        <p:xfrm>
          <a:off x="313151" y="1189977"/>
          <a:ext cx="11636679" cy="50790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07704"/>
                <a:gridCol w="1302707"/>
                <a:gridCol w="1189972"/>
                <a:gridCol w="1139869"/>
                <a:gridCol w="989556"/>
                <a:gridCol w="1227551"/>
                <a:gridCol w="1064712"/>
                <a:gridCol w="1014608"/>
              </a:tblGrid>
              <a:tr h="32567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Отчетные данные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</a:t>
                      </a:r>
                    </a:p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 прогноз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09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402907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бюджетного дефицита (-), профицита (+)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-275,2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-331,5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-180,9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-518,8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-150,0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-350,0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4029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7,1%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-4,0%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8,0%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3,9%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12,9%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3,5%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8,1%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</a:tr>
              <a:tr h="402907">
                <a:tc>
                  <a:txBody>
                    <a:bodyPr/>
                    <a:lstStyle/>
                    <a:p>
                      <a:pPr algn="just" rtl="0" fontAlgn="b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муниципального долга 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1 848,5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1 755,9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1 796,0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1 929,1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2 251,7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2 395,0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2 595,0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51652"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кредиты коммерческих банков 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1 435,0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1 383,3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1 683,6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1 915,0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2 245,0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37995"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получение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1 285,0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1 660,0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1 875,0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2 400,0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2 500,0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2 700,0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194571"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1 036,6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1 051,8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1 359,8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16 430,6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2 350,0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2 350,0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76408"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гарантии 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413,4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372,6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112,4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14,1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12943"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96,1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106,3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219623"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61,4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134,8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366,5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98,3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402907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муниципального долга к предельному </a:t>
                      </a:r>
                      <a:r>
                        <a:rPr lang="ru-RU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размеру муниципального долга</a:t>
                      </a:r>
                      <a:endParaRPr lang="ru-RU" sz="1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48,0%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41,2%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43,4%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41,3%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55,9%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55,3%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59,9%</a:t>
                      </a:r>
                    </a:p>
                  </a:txBody>
                  <a:tcPr marL="0" marR="0" marT="0" marB="0" anchor="ctr">
                    <a:solidFill>
                      <a:srgbClr val="F0FBFE"/>
                    </a:solidFill>
                  </a:tcPr>
                </a:tc>
              </a:tr>
              <a:tr h="402907"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 2014 год для сравнения использованы показатели уточненного плана муниципального долга  к фактическим предыдущего года</a:t>
                      </a: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1023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4944681"/>
              </p:ext>
            </p:extLst>
          </p:nvPr>
        </p:nvGraphicFramePr>
        <p:xfrm>
          <a:off x="301806" y="189072"/>
          <a:ext cx="11654405" cy="6436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0865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529" y="224288"/>
            <a:ext cx="11731924" cy="965685"/>
          </a:xfrm>
          <a:solidFill>
            <a:srgbClr val="F0FBFE"/>
          </a:solidFill>
        </p:spPr>
        <p:txBody>
          <a:bodyPr>
            <a:normAutofit fontScale="90000"/>
          </a:bodyPr>
          <a:lstStyle/>
          <a:p>
            <a:pPr lvl="0"/>
            <a:r>
              <a:rPr lang="ru-RU" sz="33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2. </a:t>
            </a:r>
            <a:r>
              <a:rPr lang="ru-RU" sz="3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предложений, представленных ГРБС </a:t>
            </a:r>
            <a:br>
              <a:rPr lang="ru-RU" sz="3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2 вопроса 4 протокола заседания Бюджетной комиссии от 11.06.2014 № 2).</a:t>
            </a: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552" y="1397007"/>
            <a:ext cx="11593901" cy="521082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CCECFF"/>
              </a:gs>
              <a:gs pos="83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anchor="t"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сокращении бюджетного дефицита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объема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долга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основные из которых:</a:t>
            </a:r>
          </a:p>
          <a:p>
            <a:pPr indent="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планы ФХД муниципальных автономных, бюджетных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и бюджетные сметы муниципальных казенных учреждений (содержание учреждений);</a:t>
            </a:r>
          </a:p>
          <a:p>
            <a:pPr indent="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снизить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бюджетные ассигнования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городского округа (незащищенные расходы 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21,0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indent="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контроль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стороны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ГРБС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обязательствами, принимаемыми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учреждениями,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экономности и результативности расходов.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71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035" y="323490"/>
            <a:ext cx="11749175" cy="1752599"/>
          </a:xfrm>
          <a:noFill/>
        </p:spPr>
        <p:txBody>
          <a:bodyPr>
            <a:normAutofit/>
          </a:bodyPr>
          <a:lstStyle/>
          <a:p>
            <a:pPr lvl="0" algn="just"/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3. 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резервного фонда городского 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5057" y="2076089"/>
            <a:ext cx="11611153" cy="4393722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CCECFF"/>
              </a:gs>
              <a:gs pos="83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Предлагаемый к включению в проект бюджета 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2015-2017 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годы объем резервного фонда: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 год – 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5,0 млн. рублей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– 5,0 млн. рублей;</a:t>
            </a:r>
            <a:endParaRPr lang="ru-RU" sz="3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– 5,0 млн. рублей.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46680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3371</TotalTime>
  <Words>3442</Words>
  <Application>Microsoft Office PowerPoint</Application>
  <PresentationFormat>Произвольный</PresentationFormat>
  <Paragraphs>967</Paragraphs>
  <Slides>39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1" baseType="lpstr">
      <vt:lpstr>Грань</vt:lpstr>
      <vt:lpstr>Диаграмма Microsoft Excel</vt:lpstr>
      <vt:lpstr>Бюджетная комиссия  при администрации Петропавловск-Камчатского городского округа </vt:lpstr>
      <vt:lpstr>Презентация PowerPoint</vt:lpstr>
      <vt:lpstr>Презентация PowerPoint</vt:lpstr>
      <vt:lpstr>Основные характеристики проекта бюджета  Петропавловск-Камчатского городского округа на 2015 год (млн. рублей) </vt:lpstr>
      <vt:lpstr>Риски при принятии бюджета городского округа с дефицитом 350 млн. рублей:</vt:lpstr>
      <vt:lpstr>СВЕДЕНИЯ О МУНИЦИПАЛЬНОМ ДОЛГЕ И БЮДЖЕТНОМ ДЕФИЦИТЕ ГОРОДСКОГО ОКРУГА В ДИНАМИКЕ (млн. рублей )</vt:lpstr>
      <vt:lpstr>Презентация PowerPoint</vt:lpstr>
      <vt:lpstr>Вопрос 2. Рассмотрение предложений, представленных ГРБС  (пункт 2 вопроса 4 протокола заседания Бюджетной комиссии от 11.06.2014 № 2).</vt:lpstr>
      <vt:lpstr>Вопрос 3. Согласование объема резервного фонда городского округа</vt:lpstr>
      <vt:lpstr>Презентация PowerPoint</vt:lpstr>
      <vt:lpstr>1) Выпадающие доходы бюджета Петропавловск-Камчатского городского округа от предоставления льгот по местным налогам, льгот по арендной плате (млн. рублей)  </vt:lpstr>
      <vt:lpstr>Структура объема выпадающих доходов от предоставления льгот по местным налогам и сборам и  аренде</vt:lpstr>
      <vt:lpstr>Структура выпадающих доходов от предоставления льгот по уплате земельного налога</vt:lpstr>
      <vt:lpstr>Реестр налоговых льгот установленных решениями Городской Думы по состоянию на 01.01.2014</vt:lpstr>
      <vt:lpstr>2) предложения по внесению изменений в муниципальные правовые акты о местных налогах и сборах, установлении льгот по местным налогам, льгот по арендной плате и иным неналоговым платежам </vt:lpstr>
      <vt:lpstr>Вопрос 5. Рассмотрение и согласование предложений по предоставлению соответствующих субсидий юридическим лицам  в соответствии со статьями 78, 78.1 Бюджетного кодекса РФ   (млн. рублей)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ГРБС при формировании БЮДЖЕТНЫХ ЗАЯВОК  (ОБАС) на  2015 год и плановый период 2016-2017 годов:  </vt:lpstr>
      <vt:lpstr>Вопрос 6   Рассмотрение и согласование в соответствии с предельными объемами бюджетных ассигнований на 2015 год:   1) сводного перечня мероприятий утвержденных муниципальных программ и мероприятий, предусмотренных концепциями муниципальных программ с соблюдением принципа укрупненной группировки мероприятий и подмероприятий;   2) перечня инвестиционных объектов с указанием ГРБС и объемов финансирования, с разбивкой на: - объекты, которые завершаются в 2015 году; - переходящие объекты; - вновь начинаемые объекты.                                                (Управление экономики Н.В. Ющенко)</vt:lpstr>
      <vt:lpstr>Принципы назначения кодов бюджетной классификации  (из материалов концепции формирования бюджетной классификации Кузьмин И.Ю.  Минфин РФ)</vt:lpstr>
      <vt:lpstr> </vt:lpstr>
      <vt:lpstr> </vt:lpstr>
      <vt:lpstr> </vt:lpstr>
      <vt:lpstr> </vt:lpstr>
      <vt:lpstr> </vt:lpstr>
      <vt:lpstr> </vt:lpstr>
      <vt:lpstr> </vt:lpstr>
      <vt:lpstr>Вопрос 7.  Меры муниципальной социальной поддержки, предоставляемые отдельным категориям граждан, проживающим на территории городского округа (млн. рублей)</vt:lpstr>
      <vt:lpstr>Презентация PowerPoint</vt:lpstr>
      <vt:lpstr>Презентация PowerPoint</vt:lpstr>
      <vt:lpstr>Вопрос 8. Рассмотрение информации, представленной во исполнение протокола заседания Бюджетной комиссии  от 11.06.2014 № 2: </vt:lpstr>
      <vt:lpstr>8.2. Пункт 7 – рассмотрение информации о результатах мониторинга сети муниципальных учреждений Петропавловск-Камчатского городского округа и предложений по ее оптимизации:</vt:lpstr>
      <vt:lpstr>Вопрос 9. Рассмотрение сводного доклада о результатах и основных направлениях деятельности администрации Петропавловск-Камчатского городского округа за 2013 год.  </vt:lpstr>
      <vt:lpstr>Презентация PowerPoint</vt:lpstr>
      <vt:lpstr>Презентация PowerPoint</vt:lpstr>
    </vt:vector>
  </TitlesOfParts>
  <Company>ADM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Бюджетная комиссия при администрации Петропавловск-Камчатского городского округа</dc:title>
  <dc:creator>Киселева Елена Петровна</dc:creator>
  <cp:lastModifiedBy>Слепченко Ирина Павловна</cp:lastModifiedBy>
  <cp:revision>218</cp:revision>
  <cp:lastPrinted>2014-07-23T05:29:28Z</cp:lastPrinted>
  <dcterms:created xsi:type="dcterms:W3CDTF">2014-07-08T05:11:41Z</dcterms:created>
  <dcterms:modified xsi:type="dcterms:W3CDTF">2014-07-23T20:29:08Z</dcterms:modified>
</cp:coreProperties>
</file>